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Bold" charset="1" panose="00000800000000000000"/>
      <p:regular r:id="rId23"/>
    </p:embeddedFont>
    <p:embeddedFont>
      <p:font typeface="Open Sans" charset="1" panose="00000000000000000000"/>
      <p:regular r:id="rId24"/>
    </p:embeddedFont>
    <p:embeddedFont>
      <p:font typeface="Canva Sans" charset="1" panose="020B0503030501040103"/>
      <p:regular r:id="rId25"/>
    </p:embeddedFont>
    <p:embeddedFont>
      <p:font typeface="Open Sans Bold" charset="1" panose="00000000000000000000"/>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14500"/>
            <a:ext cx="18288000" cy="13716000"/>
          </a:xfrm>
          <a:custGeom>
            <a:avLst/>
            <a:gdLst/>
            <a:ahLst/>
            <a:cxnLst/>
            <a:rect r="r" b="b" t="t" l="l"/>
            <a:pathLst>
              <a:path h="13716000" w="18288000">
                <a:moveTo>
                  <a:pt x="0" y="0"/>
                </a:moveTo>
                <a:lnTo>
                  <a:pt x="18288000" y="0"/>
                </a:lnTo>
                <a:lnTo>
                  <a:pt x="18288000" y="13716000"/>
                </a:lnTo>
                <a:lnTo>
                  <a:pt x="0" y="13716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7259300" y="578806"/>
            <a:ext cx="1028462" cy="127311"/>
            <a:chOff x="0" y="0"/>
            <a:chExt cx="1028459" cy="127318"/>
          </a:xfrm>
        </p:grpSpPr>
        <p:sp>
          <p:nvSpPr>
            <p:cNvPr name="Freeform 4" id="4"/>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TextBox 5" id="5"/>
          <p:cNvSpPr txBox="true"/>
          <p:nvPr/>
        </p:nvSpPr>
        <p:spPr>
          <a:xfrm rot="0">
            <a:off x="3238024" y="58351"/>
            <a:ext cx="11811952" cy="5555228"/>
          </a:xfrm>
          <a:prstGeom prst="rect">
            <a:avLst/>
          </a:prstGeom>
        </p:spPr>
        <p:txBody>
          <a:bodyPr anchor="t" rtlCol="false" tIns="0" lIns="0" bIns="0" rIns="0">
            <a:spAutoFit/>
          </a:bodyPr>
          <a:lstStyle/>
          <a:p>
            <a:pPr algn="ctr">
              <a:lnSpc>
                <a:spcPts val="22196"/>
              </a:lnSpc>
            </a:pPr>
            <a:r>
              <a:rPr lang="en-US" b="true" sz="15888" spc="4575">
                <a:solidFill>
                  <a:srgbClr val="5AC65E"/>
                </a:solidFill>
                <a:latin typeface="Montserrat Bold"/>
                <a:ea typeface="Montserrat Bold"/>
                <a:cs typeface="Montserrat Bold"/>
                <a:sym typeface="Montserrat Bold"/>
              </a:rPr>
              <a:t>PLANT PATROL</a:t>
            </a:r>
          </a:p>
        </p:txBody>
      </p:sp>
      <p:sp>
        <p:nvSpPr>
          <p:cNvPr name="TextBox 6" id="6"/>
          <p:cNvSpPr txBox="true"/>
          <p:nvPr/>
        </p:nvSpPr>
        <p:spPr>
          <a:xfrm rot="0">
            <a:off x="5427764" y="7949165"/>
            <a:ext cx="142837"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P</a:t>
            </a:r>
          </a:p>
        </p:txBody>
      </p:sp>
      <p:sp>
        <p:nvSpPr>
          <p:cNvPr name="TextBox 7" id="7"/>
          <p:cNvSpPr txBox="true"/>
          <p:nvPr/>
        </p:nvSpPr>
        <p:spPr>
          <a:xfrm rot="0">
            <a:off x="5754062" y="7949165"/>
            <a:ext cx="123939"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L</a:t>
            </a:r>
          </a:p>
        </p:txBody>
      </p:sp>
      <p:sp>
        <p:nvSpPr>
          <p:cNvPr name="TextBox 8" id="8"/>
          <p:cNvSpPr txBox="true"/>
          <p:nvPr/>
        </p:nvSpPr>
        <p:spPr>
          <a:xfrm rot="0">
            <a:off x="6061824" y="7949165"/>
            <a:ext cx="150143"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A</a:t>
            </a:r>
          </a:p>
        </p:txBody>
      </p:sp>
      <p:sp>
        <p:nvSpPr>
          <p:cNvPr name="TextBox 9" id="9"/>
          <p:cNvSpPr txBox="true"/>
          <p:nvPr/>
        </p:nvSpPr>
        <p:spPr>
          <a:xfrm rot="0">
            <a:off x="6395285" y="7949165"/>
            <a:ext cx="178784"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N</a:t>
            </a:r>
          </a:p>
        </p:txBody>
      </p:sp>
      <p:sp>
        <p:nvSpPr>
          <p:cNvPr name="TextBox 10" id="10"/>
          <p:cNvSpPr txBox="true"/>
          <p:nvPr/>
        </p:nvSpPr>
        <p:spPr>
          <a:xfrm rot="0">
            <a:off x="6756816" y="7949165"/>
            <a:ext cx="130778"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T</a:t>
            </a:r>
          </a:p>
        </p:txBody>
      </p:sp>
      <p:sp>
        <p:nvSpPr>
          <p:cNvPr name="TextBox 11" id="11"/>
          <p:cNvSpPr txBox="true"/>
          <p:nvPr/>
        </p:nvSpPr>
        <p:spPr>
          <a:xfrm rot="0">
            <a:off x="7071284" y="7949165"/>
            <a:ext cx="61684"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 </a:t>
            </a:r>
          </a:p>
        </p:txBody>
      </p:sp>
      <p:sp>
        <p:nvSpPr>
          <p:cNvPr name="TextBox 12" id="12"/>
          <p:cNvSpPr txBox="true"/>
          <p:nvPr/>
        </p:nvSpPr>
        <p:spPr>
          <a:xfrm rot="0">
            <a:off x="7318029" y="7949165"/>
            <a:ext cx="172288"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D</a:t>
            </a:r>
          </a:p>
        </p:txBody>
      </p:sp>
      <p:sp>
        <p:nvSpPr>
          <p:cNvPr name="TextBox 13" id="13"/>
          <p:cNvSpPr txBox="true"/>
          <p:nvPr/>
        </p:nvSpPr>
        <p:spPr>
          <a:xfrm rot="0">
            <a:off x="7673188" y="7949165"/>
            <a:ext cx="66323"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I</a:t>
            </a:r>
          </a:p>
        </p:txBody>
      </p:sp>
      <p:sp>
        <p:nvSpPr>
          <p:cNvPr name="TextBox 14" id="14"/>
          <p:cNvSpPr txBox="true"/>
          <p:nvPr/>
        </p:nvSpPr>
        <p:spPr>
          <a:xfrm rot="0">
            <a:off x="7924476" y="7949165"/>
            <a:ext cx="130197"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S</a:t>
            </a:r>
          </a:p>
        </p:txBody>
      </p:sp>
      <p:sp>
        <p:nvSpPr>
          <p:cNvPr name="TextBox 15" id="15"/>
          <p:cNvSpPr txBox="true"/>
          <p:nvPr/>
        </p:nvSpPr>
        <p:spPr>
          <a:xfrm rot="0">
            <a:off x="8238382" y="7949165"/>
            <a:ext cx="131940"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E</a:t>
            </a:r>
          </a:p>
        </p:txBody>
      </p:sp>
      <p:sp>
        <p:nvSpPr>
          <p:cNvPr name="TextBox 16" id="16"/>
          <p:cNvSpPr txBox="true"/>
          <p:nvPr/>
        </p:nvSpPr>
        <p:spPr>
          <a:xfrm rot="0">
            <a:off x="8553993" y="7949165"/>
            <a:ext cx="150143"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A</a:t>
            </a:r>
          </a:p>
        </p:txBody>
      </p:sp>
      <p:sp>
        <p:nvSpPr>
          <p:cNvPr name="TextBox 17" id="17"/>
          <p:cNvSpPr txBox="true"/>
          <p:nvPr/>
        </p:nvSpPr>
        <p:spPr>
          <a:xfrm rot="0">
            <a:off x="8887444" y="7949165"/>
            <a:ext cx="130197"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S</a:t>
            </a:r>
          </a:p>
        </p:txBody>
      </p:sp>
      <p:sp>
        <p:nvSpPr>
          <p:cNvPr name="TextBox 18" id="18"/>
          <p:cNvSpPr txBox="true"/>
          <p:nvPr/>
        </p:nvSpPr>
        <p:spPr>
          <a:xfrm rot="0">
            <a:off x="9201350" y="7949165"/>
            <a:ext cx="131940"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E</a:t>
            </a:r>
          </a:p>
        </p:txBody>
      </p:sp>
      <p:sp>
        <p:nvSpPr>
          <p:cNvPr name="TextBox 19" id="19"/>
          <p:cNvSpPr txBox="true"/>
          <p:nvPr/>
        </p:nvSpPr>
        <p:spPr>
          <a:xfrm rot="0">
            <a:off x="9516970" y="7949165"/>
            <a:ext cx="61684"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 </a:t>
            </a:r>
          </a:p>
        </p:txBody>
      </p:sp>
      <p:sp>
        <p:nvSpPr>
          <p:cNvPr name="TextBox 20" id="20"/>
          <p:cNvSpPr txBox="true"/>
          <p:nvPr/>
        </p:nvSpPr>
        <p:spPr>
          <a:xfrm rot="0">
            <a:off x="9763706" y="7949165"/>
            <a:ext cx="172288"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D</a:t>
            </a:r>
          </a:p>
        </p:txBody>
      </p:sp>
      <p:sp>
        <p:nvSpPr>
          <p:cNvPr name="TextBox 21" id="21"/>
          <p:cNvSpPr txBox="true"/>
          <p:nvPr/>
        </p:nvSpPr>
        <p:spPr>
          <a:xfrm rot="0">
            <a:off x="10118865" y="7949165"/>
            <a:ext cx="131940"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E</a:t>
            </a:r>
          </a:p>
        </p:txBody>
      </p:sp>
      <p:sp>
        <p:nvSpPr>
          <p:cNvPr name="TextBox 22" id="22"/>
          <p:cNvSpPr txBox="true"/>
          <p:nvPr/>
        </p:nvSpPr>
        <p:spPr>
          <a:xfrm rot="0">
            <a:off x="10434476" y="7949165"/>
            <a:ext cx="130778"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T</a:t>
            </a:r>
          </a:p>
        </p:txBody>
      </p:sp>
      <p:sp>
        <p:nvSpPr>
          <p:cNvPr name="TextBox 23" id="23"/>
          <p:cNvSpPr txBox="true"/>
          <p:nvPr/>
        </p:nvSpPr>
        <p:spPr>
          <a:xfrm rot="0">
            <a:off x="10748953" y="7949165"/>
            <a:ext cx="131940"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E</a:t>
            </a:r>
          </a:p>
        </p:txBody>
      </p:sp>
      <p:sp>
        <p:nvSpPr>
          <p:cNvPr name="TextBox 24" id="24"/>
          <p:cNvSpPr txBox="true"/>
          <p:nvPr/>
        </p:nvSpPr>
        <p:spPr>
          <a:xfrm rot="0">
            <a:off x="11064564" y="7949165"/>
            <a:ext cx="149562"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C</a:t>
            </a:r>
          </a:p>
        </p:txBody>
      </p:sp>
      <p:sp>
        <p:nvSpPr>
          <p:cNvPr name="TextBox 25" id="25"/>
          <p:cNvSpPr txBox="true"/>
          <p:nvPr/>
        </p:nvSpPr>
        <p:spPr>
          <a:xfrm rot="0">
            <a:off x="11397453" y="7949165"/>
            <a:ext cx="130778"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T</a:t>
            </a:r>
          </a:p>
        </p:txBody>
      </p:sp>
      <p:sp>
        <p:nvSpPr>
          <p:cNvPr name="TextBox 26" id="26"/>
          <p:cNvSpPr txBox="true"/>
          <p:nvPr/>
        </p:nvSpPr>
        <p:spPr>
          <a:xfrm rot="0">
            <a:off x="11711930" y="7949165"/>
            <a:ext cx="66323"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I</a:t>
            </a:r>
          </a:p>
        </p:txBody>
      </p:sp>
      <p:sp>
        <p:nvSpPr>
          <p:cNvPr name="TextBox 27" id="27"/>
          <p:cNvSpPr txBox="true"/>
          <p:nvPr/>
        </p:nvSpPr>
        <p:spPr>
          <a:xfrm rot="0">
            <a:off x="11963210" y="7949165"/>
            <a:ext cx="184690"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O</a:t>
            </a:r>
          </a:p>
        </p:txBody>
      </p:sp>
      <p:sp>
        <p:nvSpPr>
          <p:cNvPr name="TextBox 28" id="28"/>
          <p:cNvSpPr txBox="true"/>
          <p:nvPr/>
        </p:nvSpPr>
        <p:spPr>
          <a:xfrm rot="0">
            <a:off x="12330541" y="7949165"/>
            <a:ext cx="178784" cy="507844"/>
          </a:xfrm>
          <a:prstGeom prst="rect">
            <a:avLst/>
          </a:prstGeom>
        </p:spPr>
        <p:txBody>
          <a:bodyPr anchor="t" rtlCol="false" tIns="0" lIns="0" bIns="0" rIns="0">
            <a:spAutoFit/>
          </a:bodyPr>
          <a:lstStyle/>
          <a:p>
            <a:pPr algn="l">
              <a:lnSpc>
                <a:spcPts val="4582"/>
              </a:lnSpc>
            </a:pPr>
            <a:r>
              <a:rPr lang="en-US" sz="1832" spc="1466">
                <a:solidFill>
                  <a:srgbClr val="FFFFFF"/>
                </a:solidFill>
                <a:latin typeface="Open Sans"/>
                <a:ea typeface="Open Sans"/>
                <a:cs typeface="Open Sans"/>
                <a:sym typeface="Open Sans"/>
              </a:rPr>
              <a:t>N</a:t>
            </a:r>
          </a:p>
        </p:txBody>
      </p:sp>
      <p:sp>
        <p:nvSpPr>
          <p:cNvPr name="TextBox 29" id="29"/>
          <p:cNvSpPr txBox="true"/>
          <p:nvPr/>
        </p:nvSpPr>
        <p:spPr>
          <a:xfrm rot="0">
            <a:off x="2754501" y="5808384"/>
            <a:ext cx="13648306" cy="1457248"/>
          </a:xfrm>
          <a:prstGeom prst="rect">
            <a:avLst/>
          </a:prstGeom>
        </p:spPr>
        <p:txBody>
          <a:bodyPr anchor="t" rtlCol="false" tIns="0" lIns="0" bIns="0" rIns="0">
            <a:spAutoFit/>
          </a:bodyPr>
          <a:lstStyle/>
          <a:p>
            <a:pPr algn="ctr">
              <a:lnSpc>
                <a:spcPts val="5854"/>
              </a:lnSpc>
            </a:pPr>
            <a:r>
              <a:rPr lang="en-US" b="true" sz="4190" spc="1206">
                <a:solidFill>
                  <a:srgbClr val="FFFFFF"/>
                </a:solidFill>
                <a:latin typeface="Montserrat Bold"/>
                <a:ea typeface="Montserrat Bold"/>
                <a:cs typeface="Montserrat Bold"/>
                <a:sym typeface="Montserrat Bold"/>
              </a:rPr>
              <a:t>AI for Climate Change, Agriculture, and Food Security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sp>
        <p:nvSpPr>
          <p:cNvPr name="Freeform 2" id="2"/>
          <p:cNvSpPr/>
          <p:nvPr/>
        </p:nvSpPr>
        <p:spPr>
          <a:xfrm flipH="false" flipV="false" rot="0">
            <a:off x="11926634" y="2391737"/>
            <a:ext cx="5753100" cy="6667500"/>
          </a:xfrm>
          <a:custGeom>
            <a:avLst/>
            <a:gdLst/>
            <a:ahLst/>
            <a:cxnLst/>
            <a:rect r="r" b="b" t="t" l="l"/>
            <a:pathLst>
              <a:path h="6667500" w="5753100">
                <a:moveTo>
                  <a:pt x="0" y="0"/>
                </a:moveTo>
                <a:lnTo>
                  <a:pt x="5753100" y="0"/>
                </a:lnTo>
                <a:lnTo>
                  <a:pt x="5753100" y="6667500"/>
                </a:lnTo>
                <a:lnTo>
                  <a:pt x="0" y="6667500"/>
                </a:lnTo>
                <a:lnTo>
                  <a:pt x="0" y="0"/>
                </a:lnTo>
                <a:close/>
              </a:path>
            </a:pathLst>
          </a:custGeom>
          <a:blipFill>
            <a:blip r:embed="rId2"/>
            <a:stretch>
              <a:fillRect l="0" t="0" r="0" b="0"/>
            </a:stretch>
          </a:blipFill>
        </p:spPr>
      </p:sp>
      <p:sp>
        <p:nvSpPr>
          <p:cNvPr name="TextBox 3" id="3"/>
          <p:cNvSpPr txBox="true"/>
          <p:nvPr/>
        </p:nvSpPr>
        <p:spPr>
          <a:xfrm rot="0">
            <a:off x="1263701" y="717823"/>
            <a:ext cx="8584797"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PERFORMANCE METRICS</a:t>
            </a:r>
          </a:p>
        </p:txBody>
      </p:sp>
      <p:sp>
        <p:nvSpPr>
          <p:cNvPr name="TextBox 4" id="4"/>
          <p:cNvSpPr txBox="true"/>
          <p:nvPr/>
        </p:nvSpPr>
        <p:spPr>
          <a:xfrm rot="0">
            <a:off x="1028700" y="2279542"/>
            <a:ext cx="9687668" cy="1802416"/>
          </a:xfrm>
          <a:prstGeom prst="rect">
            <a:avLst/>
          </a:prstGeom>
        </p:spPr>
        <p:txBody>
          <a:bodyPr anchor="t" rtlCol="false" tIns="0" lIns="0" bIns="0" rIns="0">
            <a:spAutoFit/>
          </a:bodyPr>
          <a:lstStyle/>
          <a:p>
            <a:pPr algn="just">
              <a:lnSpc>
                <a:spcPts val="4725"/>
              </a:lnSpc>
            </a:pPr>
            <a:r>
              <a:rPr lang="en-US" sz="3399" spc="23">
                <a:solidFill>
                  <a:srgbClr val="FFFFFF"/>
                </a:solidFill>
                <a:latin typeface="Canva Sans"/>
                <a:ea typeface="Canva Sans"/>
                <a:cs typeface="Canva Sans"/>
                <a:sym typeface="Canva Sans"/>
              </a:rPr>
              <a:t>Accuracy over time: Rapid improvement with validation accuracy jumping from </a:t>
            </a:r>
            <a:r>
              <a:rPr lang="en-US" sz="3399" spc="23">
                <a:solidFill>
                  <a:srgbClr val="5AC65E"/>
                </a:solidFill>
                <a:latin typeface="Canva Sans"/>
                <a:ea typeface="Canva Sans"/>
                <a:cs typeface="Canva Sans"/>
                <a:sym typeface="Canva Sans"/>
              </a:rPr>
              <a:t>83%</a:t>
            </a:r>
            <a:r>
              <a:rPr lang="en-US" sz="3399" spc="23">
                <a:solidFill>
                  <a:srgbClr val="FFFFFF"/>
                </a:solidFill>
                <a:latin typeface="Canva Sans"/>
                <a:ea typeface="Canva Sans"/>
                <a:cs typeface="Canva Sans"/>
                <a:sym typeface="Canva Sans"/>
              </a:rPr>
              <a:t> in the first epoch to </a:t>
            </a:r>
            <a:r>
              <a:rPr lang="en-US" sz="3399" spc="23">
                <a:solidFill>
                  <a:srgbClr val="5AC65E"/>
                </a:solidFill>
                <a:latin typeface="Canva Sans"/>
                <a:ea typeface="Canva Sans"/>
                <a:cs typeface="Canva Sans"/>
                <a:sym typeface="Canva Sans"/>
              </a:rPr>
              <a:t>99.2%</a:t>
            </a:r>
            <a:r>
              <a:rPr lang="en-US" sz="3399" spc="23">
                <a:solidFill>
                  <a:srgbClr val="FFFFFF"/>
                </a:solidFill>
                <a:latin typeface="Canva Sans"/>
                <a:ea typeface="Canva Sans"/>
                <a:cs typeface="Canva Sans"/>
                <a:sym typeface="Canva Sans"/>
              </a:rPr>
              <a:t> by the end of training.</a:t>
            </a:r>
          </a:p>
        </p:txBody>
      </p:sp>
      <p:sp>
        <p:nvSpPr>
          <p:cNvPr name="TextBox 5" id="5"/>
          <p:cNvSpPr txBox="true"/>
          <p:nvPr/>
        </p:nvSpPr>
        <p:spPr>
          <a:xfrm rot="0">
            <a:off x="1028700" y="4679842"/>
            <a:ext cx="9687658" cy="1802416"/>
          </a:xfrm>
          <a:prstGeom prst="rect">
            <a:avLst/>
          </a:prstGeom>
        </p:spPr>
        <p:txBody>
          <a:bodyPr anchor="t" rtlCol="false" tIns="0" lIns="0" bIns="0" rIns="0">
            <a:spAutoFit/>
          </a:bodyPr>
          <a:lstStyle/>
          <a:p>
            <a:pPr algn="just">
              <a:lnSpc>
                <a:spcPts val="4725"/>
              </a:lnSpc>
            </a:pPr>
            <a:r>
              <a:rPr lang="en-US" sz="3399">
                <a:solidFill>
                  <a:srgbClr val="FFFFFF"/>
                </a:solidFill>
                <a:latin typeface="Canva Sans"/>
                <a:ea typeface="Canva Sans"/>
                <a:cs typeface="Canva Sans"/>
                <a:sym typeface="Canva Sans"/>
              </a:rPr>
              <a:t>Training vs. Validation loss: The model maintains low error rates, indicating it generalizes well to new data.</a:t>
            </a:r>
          </a:p>
        </p:txBody>
      </p:sp>
      <p:sp>
        <p:nvSpPr>
          <p:cNvPr name="TextBox 6" id="6"/>
          <p:cNvSpPr txBox="true"/>
          <p:nvPr/>
        </p:nvSpPr>
        <p:spPr>
          <a:xfrm rot="0">
            <a:off x="1028700" y="7080142"/>
            <a:ext cx="9687706" cy="1802416"/>
          </a:xfrm>
          <a:prstGeom prst="rect">
            <a:avLst/>
          </a:prstGeom>
        </p:spPr>
        <p:txBody>
          <a:bodyPr anchor="t" rtlCol="false" tIns="0" lIns="0" bIns="0" rIns="0">
            <a:spAutoFit/>
          </a:bodyPr>
          <a:lstStyle/>
          <a:p>
            <a:pPr algn="r">
              <a:lnSpc>
                <a:spcPts val="4725"/>
              </a:lnSpc>
            </a:pPr>
            <a:r>
              <a:rPr lang="en-US" sz="3399" spc="30">
                <a:solidFill>
                  <a:srgbClr val="FFFFFF"/>
                </a:solidFill>
                <a:latin typeface="Canva Sans"/>
                <a:ea typeface="Canva Sans"/>
                <a:cs typeface="Canva Sans"/>
                <a:sym typeface="Canva Sans"/>
              </a:rPr>
              <a:t>Learning rate monitoring: A dynamic learning rate adjustment (one cycle policy) ensures without</a:t>
            </a:r>
          </a:p>
        </p:txBody>
      </p:sp>
      <p:sp>
        <p:nvSpPr>
          <p:cNvPr name="TextBox 7" id="7"/>
          <p:cNvSpPr txBox="true"/>
          <p:nvPr/>
        </p:nvSpPr>
        <p:spPr>
          <a:xfrm rot="0">
            <a:off x="1028700" y="8280292"/>
            <a:ext cx="2357180" cy="1202341"/>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efficient overfitting.</a:t>
            </a:r>
          </a:p>
        </p:txBody>
      </p:sp>
      <p:sp>
        <p:nvSpPr>
          <p:cNvPr name="TextBox 8" id="8"/>
          <p:cNvSpPr txBox="true"/>
          <p:nvPr/>
        </p:nvSpPr>
        <p:spPr>
          <a:xfrm rot="0">
            <a:off x="3390119" y="8280292"/>
            <a:ext cx="909590" cy="6022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and </a:t>
            </a:r>
          </a:p>
        </p:txBody>
      </p:sp>
      <p:sp>
        <p:nvSpPr>
          <p:cNvPr name="TextBox 9" id="9"/>
          <p:cNvSpPr txBox="true"/>
          <p:nvPr/>
        </p:nvSpPr>
        <p:spPr>
          <a:xfrm rot="0">
            <a:off x="4795066" y="8280292"/>
            <a:ext cx="1418139" cy="6022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stable </a:t>
            </a:r>
          </a:p>
        </p:txBody>
      </p:sp>
      <p:sp>
        <p:nvSpPr>
          <p:cNvPr name="TextBox 10" id="10"/>
          <p:cNvSpPr txBox="true"/>
          <p:nvPr/>
        </p:nvSpPr>
        <p:spPr>
          <a:xfrm rot="0">
            <a:off x="6698590" y="8280292"/>
            <a:ext cx="1741551" cy="6022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training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1200893" y="2319909"/>
            <a:ext cx="4143375" cy="3857625"/>
          </a:xfrm>
          <a:custGeom>
            <a:avLst/>
            <a:gdLst/>
            <a:ahLst/>
            <a:cxnLst/>
            <a:rect r="r" b="b" t="t" l="l"/>
            <a:pathLst>
              <a:path h="3857625" w="4143375">
                <a:moveTo>
                  <a:pt x="0" y="0"/>
                </a:moveTo>
                <a:lnTo>
                  <a:pt x="4143375" y="0"/>
                </a:lnTo>
                <a:lnTo>
                  <a:pt x="4143375" y="3857625"/>
                </a:lnTo>
                <a:lnTo>
                  <a:pt x="0" y="3857625"/>
                </a:lnTo>
                <a:lnTo>
                  <a:pt x="0" y="0"/>
                </a:lnTo>
                <a:close/>
              </a:path>
            </a:pathLst>
          </a:custGeom>
          <a:blipFill>
            <a:blip r:embed="rId2"/>
            <a:stretch>
              <a:fillRect l="0" t="-31255" r="0" b="-100842"/>
            </a:stretch>
          </a:blipFill>
        </p:spPr>
      </p:sp>
      <p:sp>
        <p:nvSpPr>
          <p:cNvPr name="Freeform 5" id="5"/>
          <p:cNvSpPr/>
          <p:nvPr/>
        </p:nvSpPr>
        <p:spPr>
          <a:xfrm flipH="false" flipV="false" rot="0">
            <a:off x="7848048" y="2118398"/>
            <a:ext cx="3162300" cy="4381500"/>
          </a:xfrm>
          <a:custGeom>
            <a:avLst/>
            <a:gdLst/>
            <a:ahLst/>
            <a:cxnLst/>
            <a:rect r="r" b="b" t="t" l="l"/>
            <a:pathLst>
              <a:path h="4381500" w="3162300">
                <a:moveTo>
                  <a:pt x="0" y="0"/>
                </a:moveTo>
                <a:lnTo>
                  <a:pt x="3162300" y="0"/>
                </a:lnTo>
                <a:lnTo>
                  <a:pt x="3162300" y="4381500"/>
                </a:lnTo>
                <a:lnTo>
                  <a:pt x="0" y="4381500"/>
                </a:lnTo>
                <a:lnTo>
                  <a:pt x="0" y="0"/>
                </a:lnTo>
                <a:close/>
              </a:path>
            </a:pathLst>
          </a:custGeom>
          <a:blipFill>
            <a:blip r:embed="rId3"/>
            <a:stretch>
              <a:fillRect l="0" t="-27305" r="0" b="-28781"/>
            </a:stretch>
          </a:blipFill>
        </p:spPr>
      </p:sp>
      <p:sp>
        <p:nvSpPr>
          <p:cNvPr name="Freeform 6" id="6"/>
          <p:cNvSpPr/>
          <p:nvPr/>
        </p:nvSpPr>
        <p:spPr>
          <a:xfrm flipH="false" flipV="false" rot="0">
            <a:off x="13729916" y="1953044"/>
            <a:ext cx="2943225" cy="4457700"/>
          </a:xfrm>
          <a:custGeom>
            <a:avLst/>
            <a:gdLst/>
            <a:ahLst/>
            <a:cxnLst/>
            <a:rect r="r" b="b" t="t" l="l"/>
            <a:pathLst>
              <a:path h="4457700" w="2943225">
                <a:moveTo>
                  <a:pt x="0" y="0"/>
                </a:moveTo>
                <a:lnTo>
                  <a:pt x="2943225" y="0"/>
                </a:lnTo>
                <a:lnTo>
                  <a:pt x="2943225" y="4457700"/>
                </a:lnTo>
                <a:lnTo>
                  <a:pt x="0" y="4457700"/>
                </a:lnTo>
                <a:lnTo>
                  <a:pt x="0" y="0"/>
                </a:lnTo>
                <a:close/>
              </a:path>
            </a:pathLst>
          </a:custGeom>
          <a:blipFill>
            <a:blip r:embed="rId4"/>
            <a:stretch>
              <a:fillRect l="0" t="-14391" r="0" b="-28129"/>
            </a:stretch>
          </a:blipFill>
        </p:spPr>
      </p:sp>
      <p:sp>
        <p:nvSpPr>
          <p:cNvPr name="TextBox 7" id="7"/>
          <p:cNvSpPr txBox="true"/>
          <p:nvPr/>
        </p:nvSpPr>
        <p:spPr>
          <a:xfrm rot="0">
            <a:off x="257280" y="6454731"/>
            <a:ext cx="6150693" cy="2540727"/>
          </a:xfrm>
          <a:prstGeom prst="rect">
            <a:avLst/>
          </a:prstGeom>
        </p:spPr>
        <p:txBody>
          <a:bodyPr anchor="t" rtlCol="false" tIns="0" lIns="0" bIns="0" rIns="0">
            <a:spAutoFit/>
          </a:bodyPr>
          <a:lstStyle/>
          <a:p>
            <a:pPr algn="ctr">
              <a:lnSpc>
                <a:spcPts val="2239"/>
              </a:lnSpc>
            </a:pPr>
            <a:r>
              <a:rPr lang="en-US" b="true" sz="1599">
                <a:solidFill>
                  <a:srgbClr val="5AC65E"/>
                </a:solidFill>
                <a:latin typeface="Open Sans Bold"/>
                <a:ea typeface="Open Sans Bold"/>
                <a:cs typeface="Open Sans Bold"/>
                <a:sym typeface="Open Sans Bold"/>
              </a:rPr>
              <a:t>User Interface with Streamlit</a:t>
            </a:r>
          </a:p>
          <a:p>
            <a:pPr algn="ctr">
              <a:lnSpc>
                <a:spcPts val="2625"/>
              </a:lnSpc>
            </a:pPr>
            <a:r>
              <a:rPr lang="en-US" sz="1899">
                <a:solidFill>
                  <a:srgbClr val="FFFFFF"/>
                </a:solidFill>
                <a:latin typeface="Canva Sans"/>
                <a:ea typeface="Canva Sans"/>
                <a:cs typeface="Canva Sans"/>
                <a:sym typeface="Canva Sans"/>
              </a:rPr>
              <a:t>Developed a user-friendly interface in Streamlit, allowing farmers to upload plant images directly from their devices. Designed intuitive buttons and instructions for easy navigation, guiding users through the image upload and diagnosis process.</a:t>
            </a:r>
          </a:p>
        </p:txBody>
      </p:sp>
      <p:sp>
        <p:nvSpPr>
          <p:cNvPr name="TextBox 8" id="8"/>
          <p:cNvSpPr txBox="true"/>
          <p:nvPr/>
        </p:nvSpPr>
        <p:spPr>
          <a:xfrm rot="0">
            <a:off x="6962804" y="6690312"/>
            <a:ext cx="5032058" cy="2305136"/>
          </a:xfrm>
          <a:prstGeom prst="rect">
            <a:avLst/>
          </a:prstGeom>
        </p:spPr>
        <p:txBody>
          <a:bodyPr anchor="t" rtlCol="false" tIns="0" lIns="0" bIns="0" rIns="0">
            <a:spAutoFit/>
          </a:bodyPr>
          <a:lstStyle/>
          <a:p>
            <a:pPr algn="ctr">
              <a:lnSpc>
                <a:spcPts val="2239"/>
              </a:lnSpc>
            </a:pPr>
            <a:r>
              <a:rPr lang="en-US" b="true" sz="1599">
                <a:solidFill>
                  <a:srgbClr val="5AC65E"/>
                </a:solidFill>
                <a:latin typeface="Open Sans Bold"/>
                <a:ea typeface="Open Sans Bold"/>
                <a:cs typeface="Open Sans Bold"/>
                <a:sym typeface="Open Sans Bold"/>
              </a:rPr>
              <a:t>Disease Detection</a:t>
            </a:r>
          </a:p>
          <a:p>
            <a:pPr algn="ctr">
              <a:lnSpc>
                <a:spcPts val="2625"/>
              </a:lnSpc>
            </a:pPr>
            <a:r>
              <a:rPr lang="en-US" sz="1899">
                <a:solidFill>
                  <a:srgbClr val="FFFFFF"/>
                </a:solidFill>
                <a:latin typeface="Canva Sans"/>
                <a:ea typeface="Canva Sans"/>
                <a:cs typeface="Canva Sans"/>
                <a:sym typeface="Canva Sans"/>
              </a:rPr>
              <a:t>We integrated the AI model with Streamlit to analyze uploaded images instantly. The uploaded images are then processed through the model to detect disease features and diagnose plant conditions, all within the app.</a:t>
            </a:r>
          </a:p>
        </p:txBody>
      </p:sp>
      <p:sp>
        <p:nvSpPr>
          <p:cNvPr name="TextBox 9" id="9"/>
          <p:cNvSpPr txBox="true"/>
          <p:nvPr/>
        </p:nvSpPr>
        <p:spPr>
          <a:xfrm rot="0">
            <a:off x="12709198" y="6572517"/>
            <a:ext cx="5289671" cy="2089556"/>
          </a:xfrm>
          <a:prstGeom prst="rect">
            <a:avLst/>
          </a:prstGeom>
        </p:spPr>
        <p:txBody>
          <a:bodyPr anchor="t" rtlCol="false" tIns="0" lIns="0" bIns="0" rIns="0">
            <a:spAutoFit/>
          </a:bodyPr>
          <a:lstStyle/>
          <a:p>
            <a:pPr algn="ctr">
              <a:lnSpc>
                <a:spcPts val="2239"/>
              </a:lnSpc>
            </a:pPr>
            <a:r>
              <a:rPr lang="en-US" b="true" sz="1599">
                <a:solidFill>
                  <a:srgbClr val="5AC65E"/>
                </a:solidFill>
                <a:latin typeface="Open Sans Bold"/>
                <a:ea typeface="Open Sans Bold"/>
                <a:cs typeface="Open Sans Bold"/>
                <a:sym typeface="Open Sans Bold"/>
              </a:rPr>
              <a:t>User support</a:t>
            </a:r>
          </a:p>
          <a:p>
            <a:pPr algn="ctr">
              <a:lnSpc>
                <a:spcPts val="2625"/>
              </a:lnSpc>
            </a:pPr>
            <a:r>
              <a:rPr lang="en-US" sz="1899">
                <a:solidFill>
                  <a:srgbClr val="FFFFFF"/>
                </a:solidFill>
                <a:latin typeface="Canva Sans"/>
                <a:ea typeface="Canva Sans"/>
                <a:cs typeface="Canva Sans"/>
                <a:sym typeface="Canva Sans"/>
              </a:rPr>
              <a:t>The system generates a diagnosis along with treatment options and preventive measures.  These results are then sent directly to the farmer via Streamlit, providing timely, actionable feedback. </a:t>
            </a:r>
          </a:p>
        </p:txBody>
      </p:sp>
      <p:sp>
        <p:nvSpPr>
          <p:cNvPr name="TextBox 10" id="10"/>
          <p:cNvSpPr txBox="true"/>
          <p:nvPr/>
        </p:nvSpPr>
        <p:spPr>
          <a:xfrm rot="0">
            <a:off x="6028925" y="935736"/>
            <a:ext cx="6354728"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APP INTEGRATION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sp>
        <p:nvSpPr>
          <p:cNvPr name="Freeform 2" id="2"/>
          <p:cNvSpPr/>
          <p:nvPr/>
        </p:nvSpPr>
        <p:spPr>
          <a:xfrm flipH="false" flipV="false" rot="0">
            <a:off x="297580" y="676056"/>
            <a:ext cx="17697450" cy="8934450"/>
          </a:xfrm>
          <a:custGeom>
            <a:avLst/>
            <a:gdLst/>
            <a:ahLst/>
            <a:cxnLst/>
            <a:rect r="r" b="b" t="t" l="l"/>
            <a:pathLst>
              <a:path h="8934450" w="17697450">
                <a:moveTo>
                  <a:pt x="0" y="0"/>
                </a:moveTo>
                <a:lnTo>
                  <a:pt x="17697450" y="0"/>
                </a:lnTo>
                <a:lnTo>
                  <a:pt x="17697450" y="8934450"/>
                </a:lnTo>
                <a:lnTo>
                  <a:pt x="0" y="893445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sp>
        <p:nvSpPr>
          <p:cNvPr name="Freeform 2" id="2"/>
          <p:cNvSpPr/>
          <p:nvPr/>
        </p:nvSpPr>
        <p:spPr>
          <a:xfrm flipH="false" flipV="false" rot="0">
            <a:off x="339881" y="708422"/>
            <a:ext cx="17611725" cy="8867775"/>
          </a:xfrm>
          <a:custGeom>
            <a:avLst/>
            <a:gdLst/>
            <a:ahLst/>
            <a:cxnLst/>
            <a:rect r="r" b="b" t="t" l="l"/>
            <a:pathLst>
              <a:path h="8867775" w="17611725">
                <a:moveTo>
                  <a:pt x="0" y="0"/>
                </a:moveTo>
                <a:lnTo>
                  <a:pt x="17611725" y="0"/>
                </a:lnTo>
                <a:lnTo>
                  <a:pt x="17611725" y="8867775"/>
                </a:lnTo>
                <a:lnTo>
                  <a:pt x="0" y="8867775"/>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5400000">
            <a:off x="-2425389" y="2671753"/>
            <a:ext cx="10286981" cy="4943475"/>
          </a:xfrm>
          <a:custGeom>
            <a:avLst/>
            <a:gdLst/>
            <a:ahLst/>
            <a:cxnLst/>
            <a:rect r="r" b="b" t="t" l="l"/>
            <a:pathLst>
              <a:path h="4943475" w="10286981">
                <a:moveTo>
                  <a:pt x="0" y="0"/>
                </a:moveTo>
                <a:lnTo>
                  <a:pt x="10286981" y="0"/>
                </a:lnTo>
                <a:lnTo>
                  <a:pt x="10286981" y="4943475"/>
                </a:lnTo>
                <a:lnTo>
                  <a:pt x="0" y="4943475"/>
                </a:lnTo>
                <a:lnTo>
                  <a:pt x="0" y="0"/>
                </a:lnTo>
                <a:close/>
              </a:path>
            </a:pathLst>
          </a:custGeom>
          <a:blipFill>
            <a:blip r:embed="rId2"/>
            <a:stretch>
              <a:fillRect l="0" t="-19286" r="0" b="-19441"/>
            </a:stretch>
          </a:blipFill>
        </p:spPr>
      </p:sp>
      <p:grpSp>
        <p:nvGrpSpPr>
          <p:cNvPr name="Group 5" id="5"/>
          <p:cNvGrpSpPr>
            <a:grpSpLocks noChangeAspect="true"/>
          </p:cNvGrpSpPr>
          <p:nvPr/>
        </p:nvGrpSpPr>
        <p:grpSpPr>
          <a:xfrm rot="0">
            <a:off x="5558009" y="3481702"/>
            <a:ext cx="161925" cy="161925"/>
            <a:chOff x="0" y="0"/>
            <a:chExt cx="161925" cy="161925"/>
          </a:xfrm>
        </p:grpSpPr>
        <p:sp>
          <p:nvSpPr>
            <p:cNvPr name="Freeform 6" id="6"/>
            <p:cNvSpPr/>
            <p:nvPr/>
          </p:nvSpPr>
          <p:spPr>
            <a:xfrm flipH="false" flipV="false" rot="0">
              <a:off x="0" y="0"/>
              <a:ext cx="161925" cy="161798"/>
            </a:xfrm>
            <a:custGeom>
              <a:avLst/>
              <a:gdLst/>
              <a:ahLst/>
              <a:cxnLst/>
              <a:rect r="r" b="b" t="t" l="l"/>
              <a:pathLst>
                <a:path h="161798" w="161925">
                  <a:moveTo>
                    <a:pt x="161925" y="81026"/>
                  </a:moveTo>
                  <a:lnTo>
                    <a:pt x="161417" y="91567"/>
                  </a:lnTo>
                  <a:cubicBezTo>
                    <a:pt x="159385" y="101981"/>
                    <a:pt x="157861" y="107061"/>
                    <a:pt x="155829" y="112014"/>
                  </a:cubicBezTo>
                  <a:lnTo>
                    <a:pt x="151257" y="121539"/>
                  </a:lnTo>
                  <a:cubicBezTo>
                    <a:pt x="145288" y="130429"/>
                    <a:pt x="141986" y="134493"/>
                    <a:pt x="138176" y="138176"/>
                  </a:cubicBezTo>
                  <a:lnTo>
                    <a:pt x="130302" y="145288"/>
                  </a:lnTo>
                  <a:cubicBezTo>
                    <a:pt x="121412" y="151257"/>
                    <a:pt x="116840" y="153670"/>
                    <a:pt x="111887" y="155702"/>
                  </a:cubicBezTo>
                  <a:lnTo>
                    <a:pt x="101854" y="159258"/>
                  </a:lnTo>
                  <a:cubicBezTo>
                    <a:pt x="91440" y="161290"/>
                    <a:pt x="86106" y="161798"/>
                    <a:pt x="80899" y="161798"/>
                  </a:cubicBezTo>
                  <a:lnTo>
                    <a:pt x="70358" y="161290"/>
                  </a:lnTo>
                  <a:cubicBezTo>
                    <a:pt x="59944" y="159258"/>
                    <a:pt x="54864" y="157734"/>
                    <a:pt x="49911" y="155702"/>
                  </a:cubicBezTo>
                  <a:lnTo>
                    <a:pt x="40386" y="151130"/>
                  </a:lnTo>
                  <a:cubicBezTo>
                    <a:pt x="31496" y="145161"/>
                    <a:pt x="27432" y="141859"/>
                    <a:pt x="23749" y="138049"/>
                  </a:cubicBezTo>
                  <a:lnTo>
                    <a:pt x="16637" y="130175"/>
                  </a:lnTo>
                  <a:cubicBezTo>
                    <a:pt x="10668" y="121539"/>
                    <a:pt x="8255" y="116840"/>
                    <a:pt x="6223" y="111887"/>
                  </a:cubicBezTo>
                  <a:lnTo>
                    <a:pt x="2540" y="101981"/>
                  </a:lnTo>
                  <a:cubicBezTo>
                    <a:pt x="508" y="91567"/>
                    <a:pt x="0" y="86233"/>
                    <a:pt x="0" y="81026"/>
                  </a:cubicBezTo>
                  <a:lnTo>
                    <a:pt x="508" y="70485"/>
                  </a:lnTo>
                  <a:cubicBezTo>
                    <a:pt x="2540" y="59944"/>
                    <a:pt x="4191" y="54864"/>
                    <a:pt x="6223" y="50038"/>
                  </a:cubicBezTo>
                  <a:lnTo>
                    <a:pt x="10795" y="40513"/>
                  </a:lnTo>
                  <a:cubicBezTo>
                    <a:pt x="16764" y="31623"/>
                    <a:pt x="20066" y="27559"/>
                    <a:pt x="23876" y="23876"/>
                  </a:cubicBezTo>
                  <a:lnTo>
                    <a:pt x="31750" y="16764"/>
                  </a:lnTo>
                  <a:cubicBezTo>
                    <a:pt x="40386" y="10668"/>
                    <a:pt x="45085" y="8255"/>
                    <a:pt x="50038" y="6223"/>
                  </a:cubicBezTo>
                  <a:lnTo>
                    <a:pt x="59944" y="2540"/>
                  </a:lnTo>
                  <a:cubicBezTo>
                    <a:pt x="70358" y="508"/>
                    <a:pt x="75692" y="0"/>
                    <a:pt x="81026" y="0"/>
                  </a:cubicBezTo>
                  <a:lnTo>
                    <a:pt x="91567" y="508"/>
                  </a:lnTo>
                  <a:cubicBezTo>
                    <a:pt x="101981" y="2540"/>
                    <a:pt x="107061" y="4191"/>
                    <a:pt x="111887" y="6223"/>
                  </a:cubicBezTo>
                  <a:lnTo>
                    <a:pt x="121412" y="10795"/>
                  </a:lnTo>
                  <a:cubicBezTo>
                    <a:pt x="130302" y="16764"/>
                    <a:pt x="134366" y="20066"/>
                    <a:pt x="138049" y="23876"/>
                  </a:cubicBezTo>
                  <a:lnTo>
                    <a:pt x="145161" y="31750"/>
                  </a:lnTo>
                  <a:cubicBezTo>
                    <a:pt x="151130" y="40640"/>
                    <a:pt x="153543" y="45212"/>
                    <a:pt x="155575" y="50165"/>
                  </a:cubicBezTo>
                  <a:lnTo>
                    <a:pt x="159131" y="60198"/>
                  </a:lnTo>
                  <a:cubicBezTo>
                    <a:pt x="161163" y="70612"/>
                    <a:pt x="161671" y="75946"/>
                    <a:pt x="161671" y="81153"/>
                  </a:cubicBezTo>
                  <a:close/>
                </a:path>
              </a:pathLst>
            </a:custGeom>
            <a:solidFill>
              <a:srgbClr val="FFFFFF"/>
            </a:solidFill>
          </p:spPr>
        </p:sp>
      </p:grpSp>
      <p:grpSp>
        <p:nvGrpSpPr>
          <p:cNvPr name="Group 7" id="7"/>
          <p:cNvGrpSpPr>
            <a:grpSpLocks noChangeAspect="true"/>
          </p:cNvGrpSpPr>
          <p:nvPr/>
        </p:nvGrpSpPr>
        <p:grpSpPr>
          <a:xfrm rot="0">
            <a:off x="5558009" y="2281552"/>
            <a:ext cx="152400" cy="152400"/>
            <a:chOff x="0" y="0"/>
            <a:chExt cx="152400" cy="152400"/>
          </a:xfrm>
        </p:grpSpPr>
        <p:sp>
          <p:nvSpPr>
            <p:cNvPr name="Freeform 8" id="8"/>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9" id="9"/>
          <p:cNvGrpSpPr>
            <a:grpSpLocks noChangeAspect="true"/>
          </p:cNvGrpSpPr>
          <p:nvPr/>
        </p:nvGrpSpPr>
        <p:grpSpPr>
          <a:xfrm rot="0">
            <a:off x="5558009" y="5339077"/>
            <a:ext cx="152400" cy="152400"/>
            <a:chOff x="0" y="0"/>
            <a:chExt cx="152400" cy="152400"/>
          </a:xfrm>
        </p:grpSpPr>
        <p:sp>
          <p:nvSpPr>
            <p:cNvPr name="Freeform 10" id="10"/>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11" id="11"/>
          <p:cNvGrpSpPr>
            <a:grpSpLocks noChangeAspect="true"/>
          </p:cNvGrpSpPr>
          <p:nvPr/>
        </p:nvGrpSpPr>
        <p:grpSpPr>
          <a:xfrm rot="0">
            <a:off x="5558009" y="6539227"/>
            <a:ext cx="152400" cy="152400"/>
            <a:chOff x="0" y="0"/>
            <a:chExt cx="152400" cy="152400"/>
          </a:xfrm>
        </p:grpSpPr>
        <p:sp>
          <p:nvSpPr>
            <p:cNvPr name="Freeform 12" id="12"/>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grpSp>
        <p:nvGrpSpPr>
          <p:cNvPr name="Group 13" id="13"/>
          <p:cNvGrpSpPr>
            <a:grpSpLocks noChangeAspect="true"/>
          </p:cNvGrpSpPr>
          <p:nvPr/>
        </p:nvGrpSpPr>
        <p:grpSpPr>
          <a:xfrm rot="0">
            <a:off x="5558009" y="7739377"/>
            <a:ext cx="152400" cy="152400"/>
            <a:chOff x="0" y="0"/>
            <a:chExt cx="152400" cy="152400"/>
          </a:xfrm>
        </p:grpSpPr>
        <p:sp>
          <p:nvSpPr>
            <p:cNvPr name="Freeform 14" id="14"/>
            <p:cNvSpPr/>
            <p:nvPr/>
          </p:nvSpPr>
          <p:spPr>
            <a:xfrm flipH="false" flipV="false" rot="0">
              <a:off x="0" y="0"/>
              <a:ext cx="152400" cy="152400"/>
            </a:xfrm>
            <a:custGeom>
              <a:avLst/>
              <a:gdLst/>
              <a:ahLst/>
              <a:cxnLst/>
              <a:rect r="r" b="b" t="t" l="l"/>
              <a:pathLst>
                <a:path h="152400" w="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FFFFFF"/>
            </a:solidFill>
          </p:spPr>
        </p:sp>
      </p:grpSp>
      <p:sp>
        <p:nvSpPr>
          <p:cNvPr name="TextBox 15" id="15"/>
          <p:cNvSpPr txBox="true"/>
          <p:nvPr/>
        </p:nvSpPr>
        <p:spPr>
          <a:xfrm rot="0">
            <a:off x="5700884" y="613153"/>
            <a:ext cx="8997515"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IMPACT ON AGRICULTURE</a:t>
            </a:r>
          </a:p>
        </p:txBody>
      </p:sp>
      <p:sp>
        <p:nvSpPr>
          <p:cNvPr name="TextBox 16" id="16"/>
          <p:cNvSpPr txBox="true"/>
          <p:nvPr/>
        </p:nvSpPr>
        <p:spPr>
          <a:xfrm rot="0">
            <a:off x="5920550" y="1974418"/>
            <a:ext cx="12049973" cy="666016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Increased Productivity. Early detection prevents crop loss, boosting yields and farmer income.</a:t>
            </a:r>
          </a:p>
          <a:p>
            <a:pPr algn="l">
              <a:lnSpc>
                <a:spcPts val="4874"/>
              </a:lnSpc>
            </a:pPr>
            <a:r>
              <a:rPr lang="en-US" sz="3499">
                <a:solidFill>
                  <a:srgbClr val="FFFFFF"/>
                </a:solidFill>
                <a:latin typeface="Canva Sans"/>
                <a:ea typeface="Canva Sans"/>
                <a:cs typeface="Canva Sans"/>
                <a:sym typeface="Canva Sans"/>
              </a:rPr>
              <a:t>Cost-Effective. Reduces the need for expert inspections, making disease management affordable to all farmers</a:t>
            </a:r>
          </a:p>
          <a:p>
            <a:pPr algn="l">
              <a:lnSpc>
                <a:spcPts val="4725"/>
              </a:lnSpc>
            </a:pPr>
            <a:r>
              <a:rPr lang="en-US" sz="3399">
                <a:solidFill>
                  <a:srgbClr val="FFFFFF"/>
                </a:solidFill>
                <a:latin typeface="Canva Sans"/>
                <a:ea typeface="Canva Sans"/>
                <a:cs typeface="Canva Sans"/>
                <a:sym typeface="Canva Sans"/>
              </a:rPr>
              <a:t>Improved Access. Can be used by all farmers with access to a mobile phone. Environmental Benefits: Cuts unnecessary pesticide use, promoting eco-friendly practices. Data-Driven Insights: Tracks disease patterns, aiding policymakers and research for climate adaptation.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TextBox 4" id="4"/>
          <p:cNvSpPr txBox="true"/>
          <p:nvPr/>
        </p:nvSpPr>
        <p:spPr>
          <a:xfrm rot="0">
            <a:off x="319988" y="620392"/>
            <a:ext cx="9008680" cy="8747290"/>
          </a:xfrm>
          <a:prstGeom prst="rect">
            <a:avLst/>
          </a:prstGeom>
        </p:spPr>
        <p:txBody>
          <a:bodyPr anchor="t" rtlCol="false" tIns="0" lIns="0" bIns="0" rIns="0">
            <a:spAutoFit/>
          </a:bodyPr>
          <a:lstStyle/>
          <a:p>
            <a:pPr algn="ctr">
              <a:lnSpc>
                <a:spcPts val="6546"/>
              </a:lnSpc>
            </a:pPr>
            <a:r>
              <a:rPr lang="en-US" sz="4699" b="true">
                <a:solidFill>
                  <a:srgbClr val="5AC65E"/>
                </a:solidFill>
                <a:latin typeface="Open Sans Bold"/>
                <a:ea typeface="Open Sans Bold"/>
                <a:cs typeface="Open Sans Bold"/>
                <a:sym typeface="Open Sans Bold"/>
              </a:rPr>
              <a:t>Insights</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AI Integration in Agriculture</a:t>
            </a:r>
            <a:r>
              <a:rPr lang="en-US" sz="2799">
                <a:solidFill>
                  <a:srgbClr val="FFFFFF"/>
                </a:solidFill>
                <a:latin typeface="Open Sans"/>
                <a:ea typeface="Open Sans"/>
                <a:cs typeface="Open Sans"/>
                <a:sym typeface="Open Sans"/>
              </a:rPr>
              <a:t>: AI enhances agricultural practices by providing real-time disease detection, improving crop health and yield.</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User Accessibility</a:t>
            </a:r>
            <a:r>
              <a:rPr lang="en-US" sz="2799">
                <a:solidFill>
                  <a:srgbClr val="FFFFFF"/>
                </a:solidFill>
                <a:latin typeface="Open Sans"/>
                <a:ea typeface="Open Sans"/>
                <a:cs typeface="Open Sans"/>
                <a:sym typeface="Open Sans"/>
              </a:rPr>
              <a:t>: A WhatsApp chatbot makes the technology accessible to farmers with varying technical expertise.</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Data-Driven Decisions</a:t>
            </a:r>
            <a:r>
              <a:rPr lang="en-US" sz="2799">
                <a:solidFill>
                  <a:srgbClr val="FFFFFF"/>
                </a:solidFill>
                <a:latin typeface="Open Sans"/>
                <a:ea typeface="Open Sans"/>
                <a:cs typeface="Open Sans"/>
                <a:sym typeface="Open Sans"/>
              </a:rPr>
              <a:t>: AI allows farmers to make quick, informed decisions, reducing crop losses and enhancing food security.</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Sustainability Focus</a:t>
            </a:r>
            <a:r>
              <a:rPr lang="en-US" sz="2799">
                <a:solidFill>
                  <a:srgbClr val="FFFFFF"/>
                </a:solidFill>
                <a:latin typeface="Open Sans"/>
                <a:ea typeface="Open Sans"/>
                <a:cs typeface="Open Sans"/>
                <a:sym typeface="Open Sans"/>
              </a:rPr>
              <a:t>: Promotes sustainable farming by reducing pesticide reliance through timely disease detection.</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Community Empowerment</a:t>
            </a:r>
            <a:r>
              <a:rPr lang="en-US" sz="2799">
                <a:solidFill>
                  <a:srgbClr val="FFFFFF"/>
                </a:solidFill>
                <a:latin typeface="Open Sans"/>
                <a:ea typeface="Open Sans"/>
                <a:cs typeface="Open Sans"/>
                <a:sym typeface="Open Sans"/>
              </a:rPr>
              <a:t>: Provides local farmers with tools and knowledge to combat plant diseases effectively. 🌿🚜</a:t>
            </a:r>
          </a:p>
        </p:txBody>
      </p:sp>
      <p:sp>
        <p:nvSpPr>
          <p:cNvPr name="TextBox 5" id="5"/>
          <p:cNvSpPr txBox="true"/>
          <p:nvPr/>
        </p:nvSpPr>
        <p:spPr>
          <a:xfrm rot="0">
            <a:off x="9144000" y="1458402"/>
            <a:ext cx="9008680" cy="6766090"/>
          </a:xfrm>
          <a:prstGeom prst="rect">
            <a:avLst/>
          </a:prstGeom>
        </p:spPr>
        <p:txBody>
          <a:bodyPr anchor="t" rtlCol="false" tIns="0" lIns="0" bIns="0" rIns="0">
            <a:spAutoFit/>
          </a:bodyPr>
          <a:lstStyle/>
          <a:p>
            <a:pPr algn="ctr">
              <a:lnSpc>
                <a:spcPts val="6546"/>
              </a:lnSpc>
            </a:pPr>
            <a:r>
              <a:rPr lang="en-US" sz="4699" b="true">
                <a:solidFill>
                  <a:srgbClr val="5AC65E"/>
                </a:solidFill>
                <a:latin typeface="Open Sans Bold"/>
                <a:ea typeface="Open Sans Bold"/>
                <a:cs typeface="Open Sans Bold"/>
                <a:sym typeface="Open Sans Bold"/>
              </a:rPr>
              <a:t>Limitations</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Data Quality and Diversity</a:t>
            </a:r>
            <a:r>
              <a:rPr lang="en-US" sz="2799">
                <a:solidFill>
                  <a:srgbClr val="FFFFFF"/>
                </a:solidFill>
                <a:latin typeface="Open Sans"/>
                <a:ea typeface="Open Sans"/>
                <a:cs typeface="Open Sans"/>
                <a:sym typeface="Open Sans"/>
              </a:rPr>
              <a:t>: Performance depends on the training dataset's quality and diversity.</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Environmental Variability</a:t>
            </a:r>
            <a:r>
              <a:rPr lang="en-US" sz="2799">
                <a:solidFill>
                  <a:srgbClr val="FFFFFF"/>
                </a:solidFill>
                <a:latin typeface="Open Sans"/>
                <a:ea typeface="Open Sans"/>
                <a:cs typeface="Open Sans"/>
                <a:sym typeface="Open Sans"/>
              </a:rPr>
              <a:t>: The model may falter with unaccounted-for environmental conditions.</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Complexity of Diseases</a:t>
            </a:r>
            <a:r>
              <a:rPr lang="en-US" sz="2799">
                <a:solidFill>
                  <a:srgbClr val="FFFFFF"/>
                </a:solidFill>
                <a:latin typeface="Open Sans"/>
                <a:ea typeface="Open Sans"/>
                <a:cs typeface="Open Sans"/>
                <a:sym typeface="Open Sans"/>
              </a:rPr>
              <a:t>: Similar symptoms across diseases can complicate differentiation.</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User Dependency</a:t>
            </a:r>
            <a:r>
              <a:rPr lang="en-US" sz="2799">
                <a:solidFill>
                  <a:srgbClr val="FFFFFF"/>
                </a:solidFill>
                <a:latin typeface="Open Sans"/>
                <a:ea typeface="Open Sans"/>
                <a:cs typeface="Open Sans"/>
                <a:sym typeface="Open Sans"/>
              </a:rPr>
              <a:t>: Accurate image capture and submission by users is crucial.</a:t>
            </a:r>
          </a:p>
          <a:p>
            <a:pPr algn="l" marL="604466" indent="-302233" lvl="1">
              <a:lnSpc>
                <a:spcPts val="3900"/>
              </a:lnSpc>
              <a:buFont typeface="Arial"/>
              <a:buChar char="•"/>
            </a:pPr>
            <a:r>
              <a:rPr lang="en-US" b="true" sz="2799">
                <a:solidFill>
                  <a:srgbClr val="FFFFFF"/>
                </a:solidFill>
                <a:latin typeface="Open Sans Bold"/>
                <a:ea typeface="Open Sans Bold"/>
                <a:cs typeface="Open Sans Bold"/>
                <a:sym typeface="Open Sans Bold"/>
              </a:rPr>
              <a:t>Technical Limitations</a:t>
            </a:r>
            <a:r>
              <a:rPr lang="en-US" sz="2799">
                <a:solidFill>
                  <a:srgbClr val="FFFFFF"/>
                </a:solidFill>
                <a:latin typeface="Open Sans"/>
                <a:ea typeface="Open Sans"/>
                <a:cs typeface="Open Sans"/>
                <a:sym typeface="Open Sans"/>
              </a:rPr>
              <a:t>: Internet connectivity and smartphone access may hinder deployment in rural areas.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TextBox 4" id="4"/>
          <p:cNvSpPr txBox="true"/>
          <p:nvPr/>
        </p:nvSpPr>
        <p:spPr>
          <a:xfrm rot="0">
            <a:off x="857850" y="935736"/>
            <a:ext cx="7256593"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RECOMMENDATIONS</a:t>
            </a:r>
          </a:p>
        </p:txBody>
      </p:sp>
      <p:sp>
        <p:nvSpPr>
          <p:cNvPr name="TextBox 5" id="5"/>
          <p:cNvSpPr txBox="true"/>
          <p:nvPr/>
        </p:nvSpPr>
        <p:spPr>
          <a:xfrm rot="0">
            <a:off x="373351" y="2155271"/>
            <a:ext cx="9092632" cy="180241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Increase Dataset Diversity. Gather more images across various plant types and disease stages to improve model accuracy.</a:t>
            </a:r>
          </a:p>
        </p:txBody>
      </p:sp>
      <p:sp>
        <p:nvSpPr>
          <p:cNvPr name="TextBox 6" id="6"/>
          <p:cNvSpPr txBox="true"/>
          <p:nvPr/>
        </p:nvSpPr>
        <p:spPr>
          <a:xfrm rot="0">
            <a:off x="373351" y="4469667"/>
            <a:ext cx="9071134" cy="180241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User Training: Provide tutorials for farmers to improve image quality and ensure accurate diagnosis.</a:t>
            </a:r>
          </a:p>
        </p:txBody>
      </p:sp>
      <p:sp>
        <p:nvSpPr>
          <p:cNvPr name="TextBox 7" id="7"/>
          <p:cNvSpPr txBox="true"/>
          <p:nvPr/>
        </p:nvSpPr>
        <p:spPr>
          <a:xfrm rot="0">
            <a:off x="373351" y="6786432"/>
            <a:ext cx="9220362" cy="1802416"/>
          </a:xfrm>
          <a:prstGeom prst="rect">
            <a:avLst/>
          </a:prstGeom>
        </p:spPr>
        <p:txBody>
          <a:bodyPr anchor="t" rtlCol="false" tIns="0" lIns="0" bIns="0" rIns="0">
            <a:spAutoFit/>
          </a:bodyPr>
          <a:lstStyle/>
          <a:p>
            <a:pPr algn="l">
              <a:lnSpc>
                <a:spcPts val="4725"/>
              </a:lnSpc>
            </a:pPr>
            <a:r>
              <a:rPr lang="en-US" sz="3399">
                <a:solidFill>
                  <a:srgbClr val="FFFFFF"/>
                </a:solidFill>
                <a:latin typeface="Canva Sans"/>
                <a:ea typeface="Canva Sans"/>
                <a:cs typeface="Canva Sans"/>
                <a:sym typeface="Canva Sans"/>
              </a:rPr>
              <a:t>Partnerships with Agricultural Experts: Collaborate with agronomists for validation and to expand disease databases.</a:t>
            </a:r>
          </a:p>
        </p:txBody>
      </p:sp>
      <p:sp>
        <p:nvSpPr>
          <p:cNvPr name="TextBox 8" id="8"/>
          <p:cNvSpPr txBox="true"/>
          <p:nvPr/>
        </p:nvSpPr>
        <p:spPr>
          <a:xfrm rot="0">
            <a:off x="9195130" y="620392"/>
            <a:ext cx="9092632" cy="8662867"/>
          </a:xfrm>
          <a:prstGeom prst="rect">
            <a:avLst/>
          </a:prstGeom>
        </p:spPr>
        <p:txBody>
          <a:bodyPr anchor="t" rtlCol="false" tIns="0" lIns="0" bIns="0" rIns="0">
            <a:spAutoFit/>
          </a:bodyPr>
          <a:lstStyle/>
          <a:p>
            <a:pPr algn="ctr">
              <a:lnSpc>
                <a:spcPts val="6810"/>
              </a:lnSpc>
            </a:pPr>
            <a:r>
              <a:rPr lang="en-US" sz="4899" b="true">
                <a:solidFill>
                  <a:srgbClr val="5AC65E"/>
                </a:solidFill>
                <a:latin typeface="Canva Sans Bold"/>
                <a:ea typeface="Canva Sans Bold"/>
                <a:cs typeface="Canva Sans Bold"/>
                <a:sym typeface="Canva Sans Bold"/>
              </a:rPr>
              <a:t>Future Work</a:t>
            </a:r>
          </a:p>
          <a:p>
            <a:pPr algn="l">
              <a:lnSpc>
                <a:spcPts val="4725"/>
              </a:lnSpc>
            </a:pPr>
          </a:p>
          <a:p>
            <a:pPr algn="l" marL="734006" indent="-367003" lvl="1">
              <a:lnSpc>
                <a:spcPts val="4725"/>
              </a:lnSpc>
              <a:buFont typeface="Arial"/>
              <a:buChar char="•"/>
            </a:pPr>
            <a:r>
              <a:rPr lang="en-US" sz="3399">
                <a:solidFill>
                  <a:srgbClr val="FFFFFF"/>
                </a:solidFill>
                <a:latin typeface="Canva Sans"/>
                <a:ea typeface="Canva Sans"/>
                <a:cs typeface="Canva Sans"/>
                <a:sym typeface="Canva Sans"/>
              </a:rPr>
              <a:t>IoT Integration: Implement real-time plant health monitoring.</a:t>
            </a:r>
          </a:p>
          <a:p>
            <a:pPr algn="l" marL="734006" indent="-367003" lvl="1">
              <a:lnSpc>
                <a:spcPts val="4725"/>
              </a:lnSpc>
              <a:buFont typeface="Arial"/>
              <a:buChar char="•"/>
            </a:pPr>
            <a:r>
              <a:rPr lang="en-US" sz="3399">
                <a:solidFill>
                  <a:srgbClr val="FFFFFF"/>
                </a:solidFill>
                <a:latin typeface="Canva Sans"/>
                <a:ea typeface="Canva Sans"/>
                <a:cs typeface="Canva Sans"/>
                <a:sym typeface="Canva Sans"/>
              </a:rPr>
              <a:t>Multilingual Support: Add multiple language options.</a:t>
            </a:r>
          </a:p>
          <a:p>
            <a:pPr algn="l" marL="734006" indent="-367003" lvl="1">
              <a:lnSpc>
                <a:spcPts val="4725"/>
              </a:lnSpc>
              <a:buFont typeface="Arial"/>
              <a:buChar char="•"/>
            </a:pPr>
            <a:r>
              <a:rPr lang="en-US" sz="3399">
                <a:solidFill>
                  <a:srgbClr val="FFFFFF"/>
                </a:solidFill>
                <a:latin typeface="Canva Sans"/>
                <a:ea typeface="Canva Sans"/>
                <a:cs typeface="Canva Sans"/>
                <a:sym typeface="Canva Sans"/>
              </a:rPr>
              <a:t>Expert Collaboration: Partner with agricultural experts for validation and accuracy.</a:t>
            </a:r>
          </a:p>
          <a:p>
            <a:pPr algn="l" marL="734006" indent="-367003" lvl="1">
              <a:lnSpc>
                <a:spcPts val="4725"/>
              </a:lnSpc>
              <a:buFont typeface="Arial"/>
              <a:buChar char="•"/>
            </a:pPr>
            <a:r>
              <a:rPr lang="en-US" sz="3399">
                <a:solidFill>
                  <a:srgbClr val="FFFFFF"/>
                </a:solidFill>
                <a:latin typeface="Canva Sans"/>
                <a:ea typeface="Canva Sans"/>
                <a:cs typeface="Canva Sans"/>
                <a:sym typeface="Canva Sans"/>
              </a:rPr>
              <a:t>Mobile App: Develop a dedicated mobile application.</a:t>
            </a:r>
          </a:p>
          <a:p>
            <a:pPr algn="l" marL="734006" indent="-367003" lvl="1">
              <a:lnSpc>
                <a:spcPts val="4725"/>
              </a:lnSpc>
              <a:buFont typeface="Arial"/>
              <a:buChar char="•"/>
            </a:pPr>
            <a:r>
              <a:rPr lang="en-US" sz="3399">
                <a:solidFill>
                  <a:srgbClr val="FFFFFF"/>
                </a:solidFill>
                <a:latin typeface="Canva Sans"/>
                <a:ea typeface="Canva Sans"/>
                <a:cs typeface="Canva Sans"/>
                <a:sym typeface="Canva Sans"/>
              </a:rPr>
              <a:t>Long-term Studies: Assess the system's impact on crop yields and farmer practices over time.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FA9836"/>
            </a:solidFill>
          </p:spPr>
        </p:sp>
      </p:grpSp>
      <p:sp>
        <p:nvSpPr>
          <p:cNvPr name="Freeform 4" id="4"/>
          <p:cNvSpPr/>
          <p:nvPr/>
        </p:nvSpPr>
        <p:spPr>
          <a:xfrm flipH="false" flipV="false" rot="0">
            <a:off x="1862445" y="1103005"/>
            <a:ext cx="6629400" cy="6629400"/>
          </a:xfrm>
          <a:custGeom>
            <a:avLst/>
            <a:gdLst/>
            <a:ahLst/>
            <a:cxnLst/>
            <a:rect r="r" b="b" t="t" l="l"/>
            <a:pathLst>
              <a:path h="6629400" w="6629400">
                <a:moveTo>
                  <a:pt x="0" y="0"/>
                </a:moveTo>
                <a:lnTo>
                  <a:pt x="6629400" y="0"/>
                </a:lnTo>
                <a:lnTo>
                  <a:pt x="6629400" y="6629400"/>
                </a:lnTo>
                <a:lnTo>
                  <a:pt x="0" y="6629400"/>
                </a:lnTo>
                <a:lnTo>
                  <a:pt x="0" y="0"/>
                </a:lnTo>
                <a:close/>
              </a:path>
            </a:pathLst>
          </a:custGeom>
          <a:blipFill>
            <a:blip r:embed="rId2"/>
            <a:stretch>
              <a:fillRect l="0" t="0" r="0" b="0"/>
            </a:stretch>
          </a:blipFill>
        </p:spPr>
      </p:sp>
      <p:sp>
        <p:nvSpPr>
          <p:cNvPr name="TextBox 5" id="5"/>
          <p:cNvSpPr txBox="true"/>
          <p:nvPr/>
        </p:nvSpPr>
        <p:spPr>
          <a:xfrm rot="0">
            <a:off x="10150016" y="3224860"/>
            <a:ext cx="5244208" cy="860650"/>
          </a:xfrm>
          <a:prstGeom prst="rect">
            <a:avLst/>
          </a:prstGeom>
        </p:spPr>
        <p:txBody>
          <a:bodyPr anchor="t" rtlCol="false" tIns="0" lIns="0" bIns="0" rIns="0">
            <a:spAutoFit/>
          </a:bodyPr>
          <a:lstStyle/>
          <a:p>
            <a:pPr algn="l">
              <a:lnSpc>
                <a:spcPts val="7003"/>
              </a:lnSpc>
            </a:pPr>
            <a:r>
              <a:rPr lang="en-US" b="true" sz="5002">
                <a:solidFill>
                  <a:srgbClr val="FA9836"/>
                </a:solidFill>
                <a:latin typeface="Montserrat Bold"/>
                <a:ea typeface="Montserrat Bold"/>
                <a:cs typeface="Montserrat Bold"/>
                <a:sym typeface="Montserrat Bold"/>
              </a:rPr>
              <a:t>PRESENTED BY</a:t>
            </a:r>
          </a:p>
        </p:txBody>
      </p:sp>
      <p:sp>
        <p:nvSpPr>
          <p:cNvPr name="TextBox 6" id="6"/>
          <p:cNvSpPr txBox="true"/>
          <p:nvPr/>
        </p:nvSpPr>
        <p:spPr>
          <a:xfrm rot="0">
            <a:off x="10846037" y="4075986"/>
            <a:ext cx="1284056" cy="341719"/>
          </a:xfrm>
          <a:prstGeom prst="rect">
            <a:avLst/>
          </a:prstGeom>
        </p:spPr>
        <p:txBody>
          <a:bodyPr anchor="t" rtlCol="false" tIns="0" lIns="0" bIns="0" rIns="0">
            <a:spAutoFit/>
          </a:bodyPr>
          <a:lstStyle/>
          <a:p>
            <a:pPr algn="l">
              <a:lnSpc>
                <a:spcPts val="2613"/>
              </a:lnSpc>
            </a:pPr>
            <a:r>
              <a:rPr lang="en-US" sz="1866">
                <a:solidFill>
                  <a:srgbClr val="FFFFFF"/>
                </a:solidFill>
                <a:latin typeface="Open Sans"/>
                <a:ea typeface="Open Sans"/>
                <a:cs typeface="Open Sans"/>
                <a:sym typeface="Open Sans"/>
              </a:rPr>
              <a:t>Isaac Ngugi</a:t>
            </a:r>
          </a:p>
        </p:txBody>
      </p:sp>
      <p:sp>
        <p:nvSpPr>
          <p:cNvPr name="TextBox 7" id="7"/>
          <p:cNvSpPr txBox="true"/>
          <p:nvPr/>
        </p:nvSpPr>
        <p:spPr>
          <a:xfrm rot="0">
            <a:off x="10846037" y="4488504"/>
            <a:ext cx="1558909" cy="341719"/>
          </a:xfrm>
          <a:prstGeom prst="rect">
            <a:avLst/>
          </a:prstGeom>
        </p:spPr>
        <p:txBody>
          <a:bodyPr anchor="t" rtlCol="false" tIns="0" lIns="0" bIns="0" rIns="0">
            <a:spAutoFit/>
          </a:bodyPr>
          <a:lstStyle/>
          <a:p>
            <a:pPr algn="l">
              <a:lnSpc>
                <a:spcPts val="2613"/>
              </a:lnSpc>
            </a:pPr>
            <a:r>
              <a:rPr lang="en-US" sz="1866">
                <a:solidFill>
                  <a:srgbClr val="FFFFFF"/>
                </a:solidFill>
                <a:latin typeface="Open Sans"/>
                <a:ea typeface="Open Sans"/>
                <a:cs typeface="Open Sans"/>
                <a:sym typeface="Open Sans"/>
              </a:rPr>
              <a:t>Serena Rolloh</a:t>
            </a:r>
          </a:p>
        </p:txBody>
      </p:sp>
      <p:sp>
        <p:nvSpPr>
          <p:cNvPr name="TextBox 8" id="8"/>
          <p:cNvSpPr txBox="true"/>
          <p:nvPr/>
        </p:nvSpPr>
        <p:spPr>
          <a:xfrm rot="0">
            <a:off x="10846037" y="4901052"/>
            <a:ext cx="1664646" cy="324058"/>
          </a:xfrm>
          <a:prstGeom prst="rect">
            <a:avLst/>
          </a:prstGeom>
        </p:spPr>
        <p:txBody>
          <a:bodyPr anchor="t" rtlCol="false" tIns="0" lIns="0" bIns="0" rIns="0">
            <a:spAutoFit/>
          </a:bodyPr>
          <a:lstStyle/>
          <a:p>
            <a:pPr algn="l">
              <a:lnSpc>
                <a:spcPts val="2613"/>
              </a:lnSpc>
            </a:pPr>
            <a:r>
              <a:rPr lang="en-US" sz="1866">
                <a:solidFill>
                  <a:srgbClr val="FFFFFF"/>
                </a:solidFill>
                <a:latin typeface="Open Sans"/>
                <a:ea typeface="Open Sans"/>
                <a:cs typeface="Open Sans"/>
                <a:sym typeface="Open Sans"/>
              </a:rPr>
              <a:t>Naftali Koome </a:t>
            </a:r>
          </a:p>
        </p:txBody>
      </p:sp>
      <p:sp>
        <p:nvSpPr>
          <p:cNvPr name="TextBox 9" id="9"/>
          <p:cNvSpPr txBox="true"/>
          <p:nvPr/>
        </p:nvSpPr>
        <p:spPr>
          <a:xfrm rot="0">
            <a:off x="10150016" y="1856290"/>
            <a:ext cx="5244208" cy="854012"/>
          </a:xfrm>
          <a:prstGeom prst="rect">
            <a:avLst/>
          </a:prstGeom>
        </p:spPr>
        <p:txBody>
          <a:bodyPr anchor="t" rtlCol="false" tIns="0" lIns="0" bIns="0" rIns="0">
            <a:spAutoFit/>
          </a:bodyPr>
          <a:lstStyle/>
          <a:p>
            <a:pPr algn="l">
              <a:lnSpc>
                <a:spcPts val="7003"/>
              </a:lnSpc>
            </a:pPr>
            <a:r>
              <a:rPr lang="en-US" b="true" sz="5002">
                <a:solidFill>
                  <a:srgbClr val="FA9836"/>
                </a:solidFill>
                <a:latin typeface="Montserrat Bold"/>
                <a:ea typeface="Montserrat Bold"/>
                <a:cs typeface="Montserrat Bold"/>
                <a:sym typeface="Montserrat Bold"/>
              </a:rPr>
              <a:t>Supervisor</a:t>
            </a:r>
          </a:p>
        </p:txBody>
      </p:sp>
      <p:sp>
        <p:nvSpPr>
          <p:cNvPr name="TextBox 10" id="10"/>
          <p:cNvSpPr txBox="true"/>
          <p:nvPr/>
        </p:nvSpPr>
        <p:spPr>
          <a:xfrm rot="0">
            <a:off x="10588134" y="2700777"/>
            <a:ext cx="3839715" cy="324058"/>
          </a:xfrm>
          <a:prstGeom prst="rect">
            <a:avLst/>
          </a:prstGeom>
        </p:spPr>
        <p:txBody>
          <a:bodyPr anchor="t" rtlCol="false" tIns="0" lIns="0" bIns="0" rIns="0">
            <a:spAutoFit/>
          </a:bodyPr>
          <a:lstStyle/>
          <a:p>
            <a:pPr algn="l">
              <a:lnSpc>
                <a:spcPts val="2613"/>
              </a:lnSpc>
            </a:pPr>
            <a:r>
              <a:rPr lang="en-US" sz="1866">
                <a:solidFill>
                  <a:srgbClr val="FFFFFF"/>
                </a:solidFill>
                <a:latin typeface="Open Sans"/>
                <a:ea typeface="Open Sans"/>
                <a:cs typeface="Open Sans"/>
                <a:sym typeface="Open Sans"/>
              </a:rPr>
              <a:t>Dr. Stanley Mwangi Chege, PhD</a:t>
            </a:r>
          </a:p>
        </p:txBody>
      </p:sp>
      <p:sp>
        <p:nvSpPr>
          <p:cNvPr name="TextBox 11" id="11"/>
          <p:cNvSpPr txBox="true"/>
          <p:nvPr/>
        </p:nvSpPr>
        <p:spPr>
          <a:xfrm rot="0">
            <a:off x="10150016" y="483556"/>
            <a:ext cx="5244208" cy="854012"/>
          </a:xfrm>
          <a:prstGeom prst="rect">
            <a:avLst/>
          </a:prstGeom>
        </p:spPr>
        <p:txBody>
          <a:bodyPr anchor="t" rtlCol="false" tIns="0" lIns="0" bIns="0" rIns="0">
            <a:spAutoFit/>
          </a:bodyPr>
          <a:lstStyle/>
          <a:p>
            <a:pPr algn="l">
              <a:lnSpc>
                <a:spcPts val="7003"/>
              </a:lnSpc>
            </a:pPr>
            <a:r>
              <a:rPr lang="en-US" b="true" sz="5002">
                <a:solidFill>
                  <a:srgbClr val="FA9836"/>
                </a:solidFill>
                <a:latin typeface="Montserrat Bold"/>
                <a:ea typeface="Montserrat Bold"/>
                <a:cs typeface="Montserrat Bold"/>
                <a:sym typeface="Montserrat Bold"/>
              </a:rPr>
              <a:t>Group Name</a:t>
            </a:r>
          </a:p>
        </p:txBody>
      </p:sp>
      <p:sp>
        <p:nvSpPr>
          <p:cNvPr name="TextBox 12" id="12"/>
          <p:cNvSpPr txBox="true"/>
          <p:nvPr/>
        </p:nvSpPr>
        <p:spPr>
          <a:xfrm rot="0">
            <a:off x="10588134" y="1586352"/>
            <a:ext cx="3839715" cy="324058"/>
          </a:xfrm>
          <a:prstGeom prst="rect">
            <a:avLst/>
          </a:prstGeom>
        </p:spPr>
        <p:txBody>
          <a:bodyPr anchor="t" rtlCol="false" tIns="0" lIns="0" bIns="0" rIns="0">
            <a:spAutoFit/>
          </a:bodyPr>
          <a:lstStyle/>
          <a:p>
            <a:pPr algn="l">
              <a:lnSpc>
                <a:spcPts val="2613"/>
              </a:lnSpc>
            </a:pPr>
            <a:r>
              <a:rPr lang="en-US" sz="1866">
                <a:solidFill>
                  <a:srgbClr val="FFFFFF"/>
                </a:solidFill>
                <a:latin typeface="Open Sans"/>
                <a:ea typeface="Open Sans"/>
                <a:cs typeface="Open Sans"/>
                <a:sym typeface="Open Sans"/>
              </a:rPr>
              <a:t>Plant Patrol</a:t>
            </a:r>
          </a:p>
        </p:txBody>
      </p:sp>
      <p:sp>
        <p:nvSpPr>
          <p:cNvPr name="TextBox 13" id="13"/>
          <p:cNvSpPr txBox="true"/>
          <p:nvPr/>
        </p:nvSpPr>
        <p:spPr>
          <a:xfrm rot="0">
            <a:off x="10150016" y="5244160"/>
            <a:ext cx="5244208" cy="854012"/>
          </a:xfrm>
          <a:prstGeom prst="rect">
            <a:avLst/>
          </a:prstGeom>
        </p:spPr>
        <p:txBody>
          <a:bodyPr anchor="t" rtlCol="false" tIns="0" lIns="0" bIns="0" rIns="0">
            <a:spAutoFit/>
          </a:bodyPr>
          <a:lstStyle/>
          <a:p>
            <a:pPr algn="l">
              <a:lnSpc>
                <a:spcPts val="7003"/>
              </a:lnSpc>
            </a:pPr>
            <a:r>
              <a:rPr lang="en-US" b="true" sz="5002">
                <a:solidFill>
                  <a:srgbClr val="FA9836"/>
                </a:solidFill>
                <a:latin typeface="Montserrat Bold"/>
                <a:ea typeface="Montserrat Bold"/>
                <a:cs typeface="Montserrat Bold"/>
                <a:sym typeface="Montserrat Bold"/>
              </a:rPr>
              <a:t>Group Slogan</a:t>
            </a:r>
          </a:p>
        </p:txBody>
      </p:sp>
      <p:sp>
        <p:nvSpPr>
          <p:cNvPr name="TextBox 14" id="14"/>
          <p:cNvSpPr txBox="true"/>
          <p:nvPr/>
        </p:nvSpPr>
        <p:spPr>
          <a:xfrm rot="0">
            <a:off x="10760866" y="6164847"/>
            <a:ext cx="2738453" cy="324058"/>
          </a:xfrm>
          <a:prstGeom prst="rect">
            <a:avLst/>
          </a:prstGeom>
        </p:spPr>
        <p:txBody>
          <a:bodyPr anchor="t" rtlCol="false" tIns="0" lIns="0" bIns="0" rIns="0">
            <a:spAutoFit/>
          </a:bodyPr>
          <a:lstStyle/>
          <a:p>
            <a:pPr algn="l">
              <a:lnSpc>
                <a:spcPts val="2613"/>
              </a:lnSpc>
            </a:pPr>
            <a:r>
              <a:rPr lang="en-US" sz="1866">
                <a:solidFill>
                  <a:srgbClr val="FFFFFF"/>
                </a:solidFill>
                <a:latin typeface="Open Sans"/>
                <a:ea typeface="Open Sans"/>
                <a:cs typeface="Open Sans"/>
                <a:sym typeface="Open Sans"/>
              </a:rPr>
              <a:t>Your Plants, Our Priority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28337" y="2206514"/>
            <a:ext cx="3895725" cy="5876925"/>
          </a:xfrm>
          <a:custGeom>
            <a:avLst/>
            <a:gdLst/>
            <a:ahLst/>
            <a:cxnLst/>
            <a:rect r="r" b="b" t="t" l="l"/>
            <a:pathLst>
              <a:path h="5876925" w="3895725">
                <a:moveTo>
                  <a:pt x="0" y="0"/>
                </a:moveTo>
                <a:lnTo>
                  <a:pt x="3895725" y="0"/>
                </a:lnTo>
                <a:lnTo>
                  <a:pt x="3895725" y="5876925"/>
                </a:lnTo>
                <a:lnTo>
                  <a:pt x="0" y="5876925"/>
                </a:lnTo>
                <a:lnTo>
                  <a:pt x="0" y="0"/>
                </a:lnTo>
                <a:close/>
              </a:path>
            </a:pathLst>
          </a:custGeom>
          <a:blipFill>
            <a:blip r:embed="rId2"/>
            <a:stretch>
              <a:fillRect l="-203" t="0" r="-285" b="0"/>
            </a:stretch>
          </a:blipFill>
        </p:spPr>
      </p:sp>
      <p:sp>
        <p:nvSpPr>
          <p:cNvPr name="Freeform 5" id="5"/>
          <p:cNvSpPr/>
          <p:nvPr/>
        </p:nvSpPr>
        <p:spPr>
          <a:xfrm flipH="false" flipV="false" rot="5400000">
            <a:off x="1532087" y="2671753"/>
            <a:ext cx="10286981" cy="4943475"/>
          </a:xfrm>
          <a:custGeom>
            <a:avLst/>
            <a:gdLst/>
            <a:ahLst/>
            <a:cxnLst/>
            <a:rect r="r" b="b" t="t" l="l"/>
            <a:pathLst>
              <a:path h="4943475" w="10286981">
                <a:moveTo>
                  <a:pt x="0" y="0"/>
                </a:moveTo>
                <a:lnTo>
                  <a:pt x="10286981" y="0"/>
                </a:lnTo>
                <a:lnTo>
                  <a:pt x="10286981" y="4943475"/>
                </a:lnTo>
                <a:lnTo>
                  <a:pt x="0" y="4943475"/>
                </a:lnTo>
                <a:lnTo>
                  <a:pt x="0" y="0"/>
                </a:lnTo>
                <a:close/>
              </a:path>
            </a:pathLst>
          </a:custGeom>
          <a:blipFill>
            <a:blip r:embed="rId3"/>
            <a:stretch>
              <a:fillRect l="0" t="-19286" r="0" b="-19441"/>
            </a:stretch>
          </a:blipFill>
        </p:spPr>
      </p:sp>
      <p:sp>
        <p:nvSpPr>
          <p:cNvPr name="TextBox 6" id="6"/>
          <p:cNvSpPr txBox="true"/>
          <p:nvPr/>
        </p:nvSpPr>
        <p:spPr>
          <a:xfrm rot="0">
            <a:off x="10850099" y="1354788"/>
            <a:ext cx="5363442"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INTRODUCTION</a:t>
            </a:r>
          </a:p>
        </p:txBody>
      </p:sp>
      <p:sp>
        <p:nvSpPr>
          <p:cNvPr name="TextBox 7" id="7"/>
          <p:cNvSpPr txBox="true"/>
          <p:nvPr/>
        </p:nvSpPr>
        <p:spPr>
          <a:xfrm rot="0">
            <a:off x="10767250" y="2672077"/>
            <a:ext cx="5710866" cy="1488815"/>
          </a:xfrm>
          <a:prstGeom prst="rect">
            <a:avLst/>
          </a:prstGeom>
        </p:spPr>
        <p:txBody>
          <a:bodyPr anchor="t" rtlCol="false" tIns="0" lIns="0" bIns="0" rIns="0">
            <a:spAutoFit/>
          </a:bodyPr>
          <a:lstStyle/>
          <a:p>
            <a:pPr algn="l">
              <a:lnSpc>
                <a:spcPts val="3900"/>
              </a:lnSpc>
            </a:pPr>
            <a:r>
              <a:rPr lang="en-US" sz="2799">
                <a:solidFill>
                  <a:srgbClr val="FFFFFF"/>
                </a:solidFill>
                <a:latin typeface="Canva Sans"/>
                <a:ea typeface="Canva Sans"/>
                <a:cs typeface="Canva Sans"/>
                <a:sym typeface="Canva Sans"/>
              </a:rPr>
              <a:t> Agriculture is critical to the economy, but plant diseases can devastate crops.</a:t>
            </a:r>
          </a:p>
        </p:txBody>
      </p:sp>
      <p:sp>
        <p:nvSpPr>
          <p:cNvPr name="TextBox 8" id="8"/>
          <p:cNvSpPr txBox="true"/>
          <p:nvPr/>
        </p:nvSpPr>
        <p:spPr>
          <a:xfrm rot="0">
            <a:off x="10767250" y="4653277"/>
            <a:ext cx="5565658" cy="1984115"/>
          </a:xfrm>
          <a:prstGeom prst="rect">
            <a:avLst/>
          </a:prstGeom>
        </p:spPr>
        <p:txBody>
          <a:bodyPr anchor="t" rtlCol="false" tIns="0" lIns="0" bIns="0" rIns="0">
            <a:spAutoFit/>
          </a:bodyPr>
          <a:lstStyle/>
          <a:p>
            <a:pPr algn="l">
              <a:lnSpc>
                <a:spcPts val="3900"/>
              </a:lnSpc>
            </a:pPr>
            <a:r>
              <a:rPr lang="en-US" sz="2799">
                <a:solidFill>
                  <a:srgbClr val="FFFFFF"/>
                </a:solidFill>
                <a:latin typeface="Canva Sans"/>
                <a:ea typeface="Canva Sans"/>
                <a:cs typeface="Canva Sans"/>
                <a:sym typeface="Canva Sans"/>
              </a:rPr>
              <a:t> Small-scale farmers often lack access to expert knowledge and timely solutions.</a:t>
            </a:r>
          </a:p>
          <a:p>
            <a:pPr algn="l">
              <a:lnSpc>
                <a:spcPts val="3900"/>
              </a:lnSpc>
            </a:pPr>
            <a:r>
              <a:rPr lang="en-US" sz="2799">
                <a:solidFill>
                  <a:srgbClr val="FFFFFF"/>
                </a:solidFill>
                <a:latin typeface="Canva Sans"/>
                <a:ea typeface="Canva Sans"/>
                <a:cs typeface="Canva Sans"/>
                <a:sym typeface="Canva Sans"/>
              </a:rPr>
              <a:t> </a:t>
            </a:r>
          </a:p>
        </p:txBody>
      </p:sp>
      <p:sp>
        <p:nvSpPr>
          <p:cNvPr name="TextBox 9" id="9"/>
          <p:cNvSpPr txBox="true"/>
          <p:nvPr/>
        </p:nvSpPr>
        <p:spPr>
          <a:xfrm rot="0">
            <a:off x="10932938" y="7990332"/>
            <a:ext cx="5836587" cy="1969725"/>
          </a:xfrm>
          <a:prstGeom prst="rect">
            <a:avLst/>
          </a:prstGeom>
        </p:spPr>
        <p:txBody>
          <a:bodyPr anchor="t" rtlCol="false" tIns="0" lIns="0" bIns="0" rIns="0">
            <a:spAutoFit/>
          </a:bodyPr>
          <a:lstStyle/>
          <a:p>
            <a:pPr algn="l">
              <a:lnSpc>
                <a:spcPts val="3900"/>
              </a:lnSpc>
            </a:pPr>
            <a:r>
              <a:rPr lang="en-US" sz="2799">
                <a:solidFill>
                  <a:srgbClr val="FFFFFF"/>
                </a:solidFill>
                <a:latin typeface="Canva Sans"/>
                <a:ea typeface="Canva Sans"/>
                <a:cs typeface="Canva Sans"/>
                <a:sym typeface="Canva Sans"/>
              </a:rPr>
              <a:t>The challenge of identifying plant diseases, and lack of knowledge on treatment &amp; prevention measures.</a:t>
            </a:r>
          </a:p>
        </p:txBody>
      </p:sp>
      <p:sp>
        <p:nvSpPr>
          <p:cNvPr name="TextBox 10" id="10"/>
          <p:cNvSpPr txBox="true"/>
          <p:nvPr/>
        </p:nvSpPr>
        <p:spPr>
          <a:xfrm rot="0">
            <a:off x="10850099" y="7067169"/>
            <a:ext cx="4797047" cy="649529"/>
          </a:xfrm>
          <a:prstGeom prst="rect">
            <a:avLst/>
          </a:prstGeom>
        </p:spPr>
        <p:txBody>
          <a:bodyPr anchor="t" rtlCol="false" tIns="0" lIns="0" bIns="0" rIns="0">
            <a:spAutoFit/>
          </a:bodyPr>
          <a:lstStyle/>
          <a:p>
            <a:pPr algn="l">
              <a:lnSpc>
                <a:spcPts val="5179"/>
              </a:lnSpc>
            </a:pPr>
            <a:r>
              <a:rPr lang="en-US" b="true" sz="3699">
                <a:solidFill>
                  <a:srgbClr val="5AC65E"/>
                </a:solidFill>
                <a:latin typeface="Open Sans Bold"/>
                <a:ea typeface="Open Sans Bold"/>
                <a:cs typeface="Open Sans Bold"/>
                <a:sym typeface="Open Sans Bold"/>
              </a:rPr>
              <a:t>Problem Statement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9029700" y="1028700"/>
            <a:ext cx="9258300" cy="9258300"/>
          </a:xfrm>
          <a:custGeom>
            <a:avLst/>
            <a:gdLst/>
            <a:ahLst/>
            <a:cxnLst/>
            <a:rect r="r" b="b" t="t" l="l"/>
            <a:pathLst>
              <a:path h="9258300" w="9258300">
                <a:moveTo>
                  <a:pt x="0" y="0"/>
                </a:moveTo>
                <a:lnTo>
                  <a:pt x="9258300" y="0"/>
                </a:lnTo>
                <a:lnTo>
                  <a:pt x="9258300" y="9258300"/>
                </a:lnTo>
                <a:lnTo>
                  <a:pt x="0" y="9258300"/>
                </a:lnTo>
                <a:lnTo>
                  <a:pt x="0" y="0"/>
                </a:lnTo>
                <a:close/>
              </a:path>
            </a:pathLst>
          </a:custGeom>
          <a:blipFill>
            <a:blip r:embed="rId2"/>
            <a:stretch>
              <a:fillRect l="-24696" t="0" r="-24686" b="0"/>
            </a:stretch>
          </a:blipFill>
        </p:spPr>
      </p:sp>
      <p:sp>
        <p:nvSpPr>
          <p:cNvPr name="TextBox 5" id="5"/>
          <p:cNvSpPr txBox="true"/>
          <p:nvPr/>
        </p:nvSpPr>
        <p:spPr>
          <a:xfrm rot="0">
            <a:off x="2002212" y="1764125"/>
            <a:ext cx="4874895"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OUR PROJECT</a:t>
            </a:r>
          </a:p>
        </p:txBody>
      </p:sp>
      <p:sp>
        <p:nvSpPr>
          <p:cNvPr name="TextBox 6" id="6"/>
          <p:cNvSpPr txBox="true"/>
          <p:nvPr/>
        </p:nvSpPr>
        <p:spPr>
          <a:xfrm rot="0">
            <a:off x="1028700" y="3419932"/>
            <a:ext cx="6104334" cy="993515"/>
          </a:xfrm>
          <a:prstGeom prst="rect">
            <a:avLst/>
          </a:prstGeom>
        </p:spPr>
        <p:txBody>
          <a:bodyPr anchor="t" rtlCol="false" tIns="0" lIns="0" bIns="0" rIns="0">
            <a:spAutoFit/>
          </a:bodyPr>
          <a:lstStyle/>
          <a:p>
            <a:pPr algn="just">
              <a:lnSpc>
                <a:spcPts val="3900"/>
              </a:lnSpc>
            </a:pPr>
            <a:r>
              <a:rPr lang="en-US" sz="2799">
                <a:solidFill>
                  <a:srgbClr val="FFFFFF"/>
                </a:solidFill>
                <a:latin typeface="Open Sans"/>
                <a:ea typeface="Open Sans"/>
                <a:cs typeface="Open Sans"/>
                <a:sym typeface="Open Sans"/>
              </a:rPr>
              <a:t>An AI-based system that uses image recognition to detect plant diseases.</a:t>
            </a:r>
          </a:p>
        </p:txBody>
      </p:sp>
      <p:sp>
        <p:nvSpPr>
          <p:cNvPr name="TextBox 7" id="7"/>
          <p:cNvSpPr txBox="true"/>
          <p:nvPr/>
        </p:nvSpPr>
        <p:spPr>
          <a:xfrm rot="0">
            <a:off x="1028700" y="4905832"/>
            <a:ext cx="6390913" cy="1488815"/>
          </a:xfrm>
          <a:prstGeom prst="rect">
            <a:avLst/>
          </a:prstGeom>
        </p:spPr>
        <p:txBody>
          <a:bodyPr anchor="t" rtlCol="false" tIns="0" lIns="0" bIns="0" rIns="0">
            <a:spAutoFit/>
          </a:bodyPr>
          <a:lstStyle/>
          <a:p>
            <a:pPr algn="l">
              <a:lnSpc>
                <a:spcPts val="3900"/>
              </a:lnSpc>
            </a:pPr>
            <a:r>
              <a:rPr lang="en-US" sz="2799">
                <a:solidFill>
                  <a:srgbClr val="FFFFFF"/>
                </a:solidFill>
                <a:latin typeface="Open Sans"/>
                <a:ea typeface="Open Sans"/>
                <a:cs typeface="Open Sans"/>
                <a:sym typeface="Open Sans"/>
              </a:rPr>
              <a:t> Farmers can use a WhatsApp chatbot  to upload plant images and receive diagnoses and solutions.</a:t>
            </a:r>
          </a:p>
        </p:txBody>
      </p:sp>
      <p:sp>
        <p:nvSpPr>
          <p:cNvPr name="TextBox 8" id="8"/>
          <p:cNvSpPr txBox="true"/>
          <p:nvPr/>
        </p:nvSpPr>
        <p:spPr>
          <a:xfrm rot="0">
            <a:off x="1028700" y="6887032"/>
            <a:ext cx="7011400" cy="1488815"/>
          </a:xfrm>
          <a:prstGeom prst="rect">
            <a:avLst/>
          </a:prstGeom>
        </p:spPr>
        <p:txBody>
          <a:bodyPr anchor="t" rtlCol="false" tIns="0" lIns="0" bIns="0" rIns="0">
            <a:spAutoFit/>
          </a:bodyPr>
          <a:lstStyle/>
          <a:p>
            <a:pPr algn="l">
              <a:lnSpc>
                <a:spcPts val="3900"/>
              </a:lnSpc>
            </a:pPr>
            <a:r>
              <a:rPr lang="en-US" sz="2799">
                <a:solidFill>
                  <a:srgbClr val="FFFFFF"/>
                </a:solidFill>
                <a:latin typeface="Open Sans"/>
                <a:ea typeface="Open Sans"/>
                <a:cs typeface="Open Sans"/>
                <a:sym typeface="Open Sans"/>
              </a:rPr>
              <a:t> Providesn a diagnosis treatment options, preventive measures, and other relevant advice pertaining to the disease.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0" y="6219187"/>
            <a:ext cx="18283457" cy="4067813"/>
          </a:xfrm>
          <a:custGeom>
            <a:avLst/>
            <a:gdLst/>
            <a:ahLst/>
            <a:cxnLst/>
            <a:rect r="r" b="b" t="t" l="l"/>
            <a:pathLst>
              <a:path h="4067813" w="18283457">
                <a:moveTo>
                  <a:pt x="0" y="0"/>
                </a:moveTo>
                <a:lnTo>
                  <a:pt x="18283457" y="0"/>
                </a:lnTo>
                <a:lnTo>
                  <a:pt x="18283457" y="4067813"/>
                </a:lnTo>
                <a:lnTo>
                  <a:pt x="0" y="4067813"/>
                </a:lnTo>
                <a:lnTo>
                  <a:pt x="0" y="0"/>
                </a:lnTo>
                <a:close/>
              </a:path>
            </a:pathLst>
          </a:custGeom>
          <a:blipFill>
            <a:blip r:embed="rId2"/>
            <a:stretch>
              <a:fillRect l="0" t="0" r="0" b="0"/>
            </a:stretch>
          </a:blipFill>
        </p:spPr>
      </p:sp>
      <p:sp>
        <p:nvSpPr>
          <p:cNvPr name="TextBox 5" id="5"/>
          <p:cNvSpPr txBox="true"/>
          <p:nvPr/>
        </p:nvSpPr>
        <p:spPr>
          <a:xfrm rot="0">
            <a:off x="535286" y="2023843"/>
            <a:ext cx="5638133" cy="1736950"/>
          </a:xfrm>
          <a:prstGeom prst="rect">
            <a:avLst/>
          </a:prstGeom>
        </p:spPr>
        <p:txBody>
          <a:bodyPr anchor="t" rtlCol="false" tIns="0" lIns="0" bIns="0" rIns="0">
            <a:spAutoFit/>
          </a:bodyPr>
          <a:lstStyle/>
          <a:p>
            <a:pPr algn="l">
              <a:lnSpc>
                <a:spcPts val="6973"/>
              </a:lnSpc>
            </a:pPr>
            <a:r>
              <a:rPr lang="en-US" b="true" sz="5002">
                <a:solidFill>
                  <a:srgbClr val="5AC65E"/>
                </a:solidFill>
                <a:latin typeface="Montserrat Bold"/>
                <a:ea typeface="Montserrat Bold"/>
                <a:cs typeface="Montserrat Bold"/>
                <a:sym typeface="Montserrat Bold"/>
              </a:rPr>
              <a:t>HOW PLANT PATROL WORKS</a:t>
            </a:r>
          </a:p>
        </p:txBody>
      </p:sp>
      <p:sp>
        <p:nvSpPr>
          <p:cNvPr name="TextBox 6" id="6"/>
          <p:cNvSpPr txBox="true"/>
          <p:nvPr/>
        </p:nvSpPr>
        <p:spPr>
          <a:xfrm rot="0">
            <a:off x="6614560" y="1685230"/>
            <a:ext cx="4712332" cy="1317727"/>
          </a:xfrm>
          <a:prstGeom prst="rect">
            <a:avLst/>
          </a:prstGeom>
        </p:spPr>
        <p:txBody>
          <a:bodyPr anchor="t" rtlCol="false" tIns="0" lIns="0" bIns="0" rIns="0">
            <a:spAutoFit/>
          </a:bodyPr>
          <a:lstStyle/>
          <a:p>
            <a:pPr algn="l">
              <a:lnSpc>
                <a:spcPts val="3449"/>
              </a:lnSpc>
            </a:pPr>
            <a:r>
              <a:rPr lang="en-US" sz="2499">
                <a:solidFill>
                  <a:srgbClr val="FFFFFF"/>
                </a:solidFill>
                <a:latin typeface="Open Sans"/>
                <a:ea typeface="Open Sans"/>
                <a:cs typeface="Open Sans"/>
                <a:sym typeface="Open Sans"/>
              </a:rPr>
              <a:t>1. Farmers take a picture of the affected plant using their smartphone.</a:t>
            </a:r>
          </a:p>
        </p:txBody>
      </p:sp>
      <p:sp>
        <p:nvSpPr>
          <p:cNvPr name="TextBox 7" id="7"/>
          <p:cNvSpPr txBox="true"/>
          <p:nvPr/>
        </p:nvSpPr>
        <p:spPr>
          <a:xfrm rot="0">
            <a:off x="6614560" y="3437830"/>
            <a:ext cx="4343457" cy="879577"/>
          </a:xfrm>
          <a:prstGeom prst="rect">
            <a:avLst/>
          </a:prstGeom>
        </p:spPr>
        <p:txBody>
          <a:bodyPr anchor="t" rtlCol="false" tIns="0" lIns="0" bIns="0" rIns="0">
            <a:spAutoFit/>
          </a:bodyPr>
          <a:lstStyle/>
          <a:p>
            <a:pPr algn="l">
              <a:lnSpc>
                <a:spcPts val="3449"/>
              </a:lnSpc>
            </a:pPr>
            <a:r>
              <a:rPr lang="en-US" sz="2499">
                <a:solidFill>
                  <a:srgbClr val="FFFFFF"/>
                </a:solidFill>
                <a:latin typeface="Open Sans"/>
                <a:ea typeface="Open Sans"/>
                <a:cs typeface="Open Sans"/>
                <a:sym typeface="Open Sans"/>
              </a:rPr>
              <a:t> 2. The image is uploaded via Streamlit</a:t>
            </a:r>
          </a:p>
        </p:txBody>
      </p:sp>
      <p:sp>
        <p:nvSpPr>
          <p:cNvPr name="TextBox 8" id="8"/>
          <p:cNvSpPr txBox="true"/>
          <p:nvPr/>
        </p:nvSpPr>
        <p:spPr>
          <a:xfrm rot="0">
            <a:off x="6614560" y="4752280"/>
            <a:ext cx="4587888" cy="1317727"/>
          </a:xfrm>
          <a:prstGeom prst="rect">
            <a:avLst/>
          </a:prstGeom>
        </p:spPr>
        <p:txBody>
          <a:bodyPr anchor="t" rtlCol="false" tIns="0" lIns="0" bIns="0" rIns="0">
            <a:spAutoFit/>
          </a:bodyPr>
          <a:lstStyle/>
          <a:p>
            <a:pPr algn="l">
              <a:lnSpc>
                <a:spcPts val="3449"/>
              </a:lnSpc>
            </a:pPr>
            <a:r>
              <a:rPr lang="en-US" sz="2499">
                <a:solidFill>
                  <a:srgbClr val="FFFFFF"/>
                </a:solidFill>
                <a:latin typeface="Open Sans"/>
                <a:ea typeface="Open Sans"/>
                <a:cs typeface="Open Sans"/>
                <a:sym typeface="Open Sans"/>
              </a:rPr>
              <a:t> 3. The AI model processes the image and identifies potential diseases.</a:t>
            </a:r>
          </a:p>
        </p:txBody>
      </p:sp>
      <p:sp>
        <p:nvSpPr>
          <p:cNvPr name="TextBox 9" id="9"/>
          <p:cNvSpPr txBox="true"/>
          <p:nvPr/>
        </p:nvSpPr>
        <p:spPr>
          <a:xfrm rot="0">
            <a:off x="12964935" y="1874939"/>
            <a:ext cx="4668336" cy="524208"/>
          </a:xfrm>
          <a:prstGeom prst="rect">
            <a:avLst/>
          </a:prstGeom>
        </p:spPr>
        <p:txBody>
          <a:bodyPr anchor="t" rtlCol="false" tIns="0" lIns="0" bIns="0" rIns="0">
            <a:spAutoFit/>
          </a:bodyPr>
          <a:lstStyle/>
          <a:p>
            <a:pPr algn="l">
              <a:lnSpc>
                <a:spcPts val="4129"/>
              </a:lnSpc>
            </a:pPr>
            <a:r>
              <a:rPr lang="en-US" sz="2964">
                <a:solidFill>
                  <a:srgbClr val="FFFFFF"/>
                </a:solidFill>
                <a:latin typeface="Open Sans"/>
                <a:ea typeface="Open Sans"/>
                <a:cs typeface="Open Sans"/>
                <a:sym typeface="Open Sans"/>
              </a:rPr>
              <a:t> Farmers will then receive:</a:t>
            </a:r>
          </a:p>
        </p:txBody>
      </p:sp>
      <p:sp>
        <p:nvSpPr>
          <p:cNvPr name="TextBox 10" id="10"/>
          <p:cNvSpPr txBox="true"/>
          <p:nvPr/>
        </p:nvSpPr>
        <p:spPr>
          <a:xfrm rot="0">
            <a:off x="12964935" y="2923927"/>
            <a:ext cx="3846262" cy="2097691"/>
          </a:xfrm>
          <a:prstGeom prst="rect">
            <a:avLst/>
          </a:prstGeom>
        </p:spPr>
        <p:txBody>
          <a:bodyPr anchor="t" rtlCol="false" tIns="0" lIns="0" bIns="0" rIns="0">
            <a:spAutoFit/>
          </a:bodyPr>
          <a:lstStyle/>
          <a:p>
            <a:pPr algn="l">
              <a:lnSpc>
                <a:spcPts val="4129"/>
              </a:lnSpc>
            </a:pPr>
            <a:r>
              <a:rPr lang="en-US" sz="2964">
                <a:solidFill>
                  <a:srgbClr val="FFFFFF"/>
                </a:solidFill>
                <a:latin typeface="Open Sans"/>
                <a:ea typeface="Open Sans"/>
                <a:cs typeface="Open Sans"/>
                <a:sym typeface="Open Sans"/>
              </a:rPr>
              <a:t> Disease diagnosis  Symptoms overview  Treatment options  Preventive measures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11481235" y="2265188"/>
            <a:ext cx="5781675" cy="5781675"/>
          </a:xfrm>
          <a:custGeom>
            <a:avLst/>
            <a:gdLst/>
            <a:ahLst/>
            <a:cxnLst/>
            <a:rect r="r" b="b" t="t" l="l"/>
            <a:pathLst>
              <a:path h="5781675" w="5781675">
                <a:moveTo>
                  <a:pt x="0" y="0"/>
                </a:moveTo>
                <a:lnTo>
                  <a:pt x="5781675" y="0"/>
                </a:lnTo>
                <a:lnTo>
                  <a:pt x="5781675" y="5781675"/>
                </a:lnTo>
                <a:lnTo>
                  <a:pt x="0" y="5781675"/>
                </a:lnTo>
                <a:lnTo>
                  <a:pt x="0" y="0"/>
                </a:lnTo>
                <a:close/>
              </a:path>
            </a:pathLst>
          </a:custGeom>
          <a:blipFill>
            <a:blip r:embed="rId2"/>
            <a:stretch>
              <a:fillRect l="0" t="0" r="0" b="0"/>
            </a:stretch>
          </a:blipFill>
        </p:spPr>
      </p:sp>
      <p:sp>
        <p:nvSpPr>
          <p:cNvPr name="TextBox 5" id="5"/>
          <p:cNvSpPr txBox="true"/>
          <p:nvPr/>
        </p:nvSpPr>
        <p:spPr>
          <a:xfrm rot="0">
            <a:off x="1573244" y="2722788"/>
            <a:ext cx="9213447" cy="1542631"/>
          </a:xfrm>
          <a:prstGeom prst="rect">
            <a:avLst/>
          </a:prstGeom>
        </p:spPr>
        <p:txBody>
          <a:bodyPr anchor="t" rtlCol="false" tIns="0" lIns="0" bIns="0" rIns="0">
            <a:spAutoFit/>
          </a:bodyPr>
          <a:lstStyle/>
          <a:p>
            <a:pPr algn="l">
              <a:lnSpc>
                <a:spcPts val="4050"/>
              </a:lnSpc>
            </a:pPr>
            <a:r>
              <a:rPr lang="en-US" sz="2899">
                <a:solidFill>
                  <a:srgbClr val="FFFFFF"/>
                </a:solidFill>
                <a:latin typeface="Open Sans"/>
                <a:ea typeface="Open Sans"/>
                <a:cs typeface="Open Sans"/>
                <a:sym typeface="Open Sans"/>
              </a:rPr>
              <a:t>We gathered a diverse dataset of plant images with corresponding disease labels, ensuring image clarity, resolution, and consistency.</a:t>
            </a:r>
          </a:p>
        </p:txBody>
      </p:sp>
      <p:sp>
        <p:nvSpPr>
          <p:cNvPr name="TextBox 6" id="6"/>
          <p:cNvSpPr txBox="true"/>
          <p:nvPr/>
        </p:nvSpPr>
        <p:spPr>
          <a:xfrm rot="0">
            <a:off x="1573244" y="4780188"/>
            <a:ext cx="7421823" cy="1028281"/>
          </a:xfrm>
          <a:prstGeom prst="rect">
            <a:avLst/>
          </a:prstGeom>
        </p:spPr>
        <p:txBody>
          <a:bodyPr anchor="t" rtlCol="false" tIns="0" lIns="0" bIns="0" rIns="0">
            <a:spAutoFit/>
          </a:bodyPr>
          <a:lstStyle/>
          <a:p>
            <a:pPr algn="l">
              <a:lnSpc>
                <a:spcPts val="4050"/>
              </a:lnSpc>
            </a:pPr>
            <a:r>
              <a:rPr lang="en-US" sz="2899">
                <a:solidFill>
                  <a:srgbClr val="FFFFFF"/>
                </a:solidFill>
                <a:latin typeface="Open Sans"/>
                <a:ea typeface="Open Sans"/>
                <a:cs typeface="Open Sans"/>
                <a:sym typeface="Open Sans"/>
              </a:rPr>
              <a:t>We accurately labeled images with disease categories.</a:t>
            </a:r>
          </a:p>
        </p:txBody>
      </p:sp>
      <p:sp>
        <p:nvSpPr>
          <p:cNvPr name="TextBox 7" id="7"/>
          <p:cNvSpPr txBox="true"/>
          <p:nvPr/>
        </p:nvSpPr>
        <p:spPr>
          <a:xfrm rot="0">
            <a:off x="1573244" y="6323238"/>
            <a:ext cx="7658148" cy="1028281"/>
          </a:xfrm>
          <a:prstGeom prst="rect">
            <a:avLst/>
          </a:prstGeom>
        </p:spPr>
        <p:txBody>
          <a:bodyPr anchor="t" rtlCol="false" tIns="0" lIns="0" bIns="0" rIns="0">
            <a:spAutoFit/>
          </a:bodyPr>
          <a:lstStyle/>
          <a:p>
            <a:pPr algn="l">
              <a:lnSpc>
                <a:spcPts val="4050"/>
              </a:lnSpc>
            </a:pPr>
            <a:r>
              <a:rPr lang="en-US" sz="2899">
                <a:solidFill>
                  <a:srgbClr val="FFFFFF"/>
                </a:solidFill>
                <a:latin typeface="Open Sans"/>
                <a:ea typeface="Open Sans"/>
                <a:cs typeface="Open Sans"/>
                <a:sym typeface="Open Sans"/>
              </a:rPr>
              <a:t>We ensured standard image dimensions for consistent input.</a:t>
            </a:r>
          </a:p>
        </p:txBody>
      </p:sp>
      <p:sp>
        <p:nvSpPr>
          <p:cNvPr name="TextBox 8" id="8"/>
          <p:cNvSpPr txBox="true"/>
          <p:nvPr/>
        </p:nvSpPr>
        <p:spPr>
          <a:xfrm rot="0">
            <a:off x="1573244" y="1413462"/>
            <a:ext cx="7123147"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DATA PREPARATION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25000" t="0" r="-25000" b="0"/>
            </a:stretch>
          </a:blipFill>
        </p:spPr>
      </p:sp>
      <p:sp>
        <p:nvSpPr>
          <p:cNvPr name="TextBox 5" id="5"/>
          <p:cNvSpPr txBox="true"/>
          <p:nvPr/>
        </p:nvSpPr>
        <p:spPr>
          <a:xfrm rot="0">
            <a:off x="10049094" y="2263083"/>
            <a:ext cx="4779664"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TECHNOLOGY</a:t>
            </a:r>
          </a:p>
        </p:txBody>
      </p:sp>
      <p:sp>
        <p:nvSpPr>
          <p:cNvPr name="TextBox 6" id="6"/>
          <p:cNvSpPr txBox="true"/>
          <p:nvPr/>
        </p:nvSpPr>
        <p:spPr>
          <a:xfrm rot="0">
            <a:off x="9412129" y="7274519"/>
            <a:ext cx="2624423" cy="1838268"/>
          </a:xfrm>
          <a:prstGeom prst="rect">
            <a:avLst/>
          </a:prstGeom>
        </p:spPr>
        <p:txBody>
          <a:bodyPr anchor="t" rtlCol="false" tIns="0" lIns="0" bIns="0" rIns="0">
            <a:spAutoFit/>
          </a:bodyPr>
          <a:lstStyle/>
          <a:p>
            <a:pPr algn="l">
              <a:lnSpc>
                <a:spcPts val="3600"/>
              </a:lnSpc>
            </a:pPr>
            <a:r>
              <a:rPr lang="en-US" sz="2599">
                <a:solidFill>
                  <a:srgbClr val="FFFFFF"/>
                </a:solidFill>
                <a:latin typeface="Open Sans"/>
                <a:ea typeface="Open Sans"/>
                <a:cs typeface="Open Sans"/>
                <a:sym typeface="Open Sans"/>
              </a:rPr>
              <a:t>Categorizing images into different disease categories.</a:t>
            </a:r>
          </a:p>
        </p:txBody>
      </p:sp>
      <p:sp>
        <p:nvSpPr>
          <p:cNvPr name="TextBox 7" id="7"/>
          <p:cNvSpPr txBox="true"/>
          <p:nvPr/>
        </p:nvSpPr>
        <p:spPr>
          <a:xfrm rot="0">
            <a:off x="9412129" y="4324960"/>
            <a:ext cx="3238967" cy="1838268"/>
          </a:xfrm>
          <a:prstGeom prst="rect">
            <a:avLst/>
          </a:prstGeom>
        </p:spPr>
        <p:txBody>
          <a:bodyPr anchor="t" rtlCol="false" tIns="0" lIns="0" bIns="0" rIns="0">
            <a:spAutoFit/>
          </a:bodyPr>
          <a:lstStyle/>
          <a:p>
            <a:pPr algn="l">
              <a:lnSpc>
                <a:spcPts val="3600"/>
              </a:lnSpc>
            </a:pPr>
            <a:r>
              <a:rPr lang="en-US" sz="2599">
                <a:solidFill>
                  <a:srgbClr val="FFFFFF"/>
                </a:solidFill>
                <a:latin typeface="Open Sans"/>
                <a:ea typeface="Open Sans"/>
                <a:cs typeface="Open Sans"/>
                <a:sym typeface="Open Sans"/>
              </a:rPr>
              <a:t>Using RESNET-9, a deep learning model to analyze plant images.</a:t>
            </a:r>
          </a:p>
        </p:txBody>
      </p:sp>
      <p:sp>
        <p:nvSpPr>
          <p:cNvPr name="TextBox 8" id="8"/>
          <p:cNvSpPr txBox="true"/>
          <p:nvPr/>
        </p:nvSpPr>
        <p:spPr>
          <a:xfrm rot="0">
            <a:off x="13541064" y="4324960"/>
            <a:ext cx="2914440" cy="1381068"/>
          </a:xfrm>
          <a:prstGeom prst="rect">
            <a:avLst/>
          </a:prstGeom>
        </p:spPr>
        <p:txBody>
          <a:bodyPr anchor="t" rtlCol="false" tIns="0" lIns="0" bIns="0" rIns="0">
            <a:spAutoFit/>
          </a:bodyPr>
          <a:lstStyle/>
          <a:p>
            <a:pPr algn="l">
              <a:lnSpc>
                <a:spcPts val="3600"/>
              </a:lnSpc>
            </a:pPr>
            <a:r>
              <a:rPr lang="en-US" sz="2599">
                <a:solidFill>
                  <a:srgbClr val="FFFFFF"/>
                </a:solidFill>
                <a:latin typeface="Open Sans"/>
                <a:ea typeface="Open Sans"/>
                <a:cs typeface="Open Sans"/>
                <a:sym typeface="Open Sans"/>
              </a:rPr>
              <a:t>Identifying key features related to plant diseases.</a:t>
            </a:r>
          </a:p>
        </p:txBody>
      </p:sp>
      <p:sp>
        <p:nvSpPr>
          <p:cNvPr name="TextBox 9" id="9"/>
          <p:cNvSpPr txBox="true"/>
          <p:nvPr/>
        </p:nvSpPr>
        <p:spPr>
          <a:xfrm rot="0">
            <a:off x="13541064" y="7274519"/>
            <a:ext cx="3677612" cy="2295468"/>
          </a:xfrm>
          <a:prstGeom prst="rect">
            <a:avLst/>
          </a:prstGeom>
        </p:spPr>
        <p:txBody>
          <a:bodyPr anchor="t" rtlCol="false" tIns="0" lIns="0" bIns="0" rIns="0">
            <a:spAutoFit/>
          </a:bodyPr>
          <a:lstStyle/>
          <a:p>
            <a:pPr algn="l">
              <a:lnSpc>
                <a:spcPts val="3600"/>
              </a:lnSpc>
            </a:pPr>
            <a:r>
              <a:rPr lang="en-US" sz="2599">
                <a:solidFill>
                  <a:srgbClr val="FFFFFF"/>
                </a:solidFill>
                <a:latin typeface="Open Sans"/>
                <a:ea typeface="Open Sans"/>
                <a:cs typeface="Open Sans"/>
                <a:sym typeface="Open Sans"/>
              </a:rPr>
              <a:t>Providing farmers with tailored treatment options and preventive measures based on the identified disease.</a:t>
            </a:r>
          </a:p>
        </p:txBody>
      </p:sp>
      <p:sp>
        <p:nvSpPr>
          <p:cNvPr name="TextBox 10" id="10"/>
          <p:cNvSpPr txBox="true"/>
          <p:nvPr/>
        </p:nvSpPr>
        <p:spPr>
          <a:xfrm rot="0">
            <a:off x="9538973" y="6980139"/>
            <a:ext cx="1901076" cy="384648"/>
          </a:xfrm>
          <a:prstGeom prst="rect">
            <a:avLst/>
          </a:prstGeom>
        </p:spPr>
        <p:txBody>
          <a:bodyPr anchor="t" rtlCol="false" tIns="0" lIns="0" bIns="0" rIns="0">
            <a:spAutoFit/>
          </a:bodyPr>
          <a:lstStyle/>
          <a:p>
            <a:pPr algn="l">
              <a:lnSpc>
                <a:spcPts val="3079"/>
              </a:lnSpc>
            </a:pPr>
            <a:r>
              <a:rPr lang="en-US" b="true" sz="2199">
                <a:solidFill>
                  <a:srgbClr val="5AC65E"/>
                </a:solidFill>
                <a:latin typeface="Open Sans Bold"/>
                <a:ea typeface="Open Sans Bold"/>
                <a:cs typeface="Open Sans Bold"/>
                <a:sym typeface="Open Sans Bold"/>
              </a:rPr>
              <a:t>Classification</a:t>
            </a:r>
          </a:p>
        </p:txBody>
      </p:sp>
      <p:sp>
        <p:nvSpPr>
          <p:cNvPr name="TextBox 11" id="11"/>
          <p:cNvSpPr txBox="true"/>
          <p:nvPr/>
        </p:nvSpPr>
        <p:spPr>
          <a:xfrm rot="0">
            <a:off x="9538973" y="3921976"/>
            <a:ext cx="2638463" cy="384648"/>
          </a:xfrm>
          <a:prstGeom prst="rect">
            <a:avLst/>
          </a:prstGeom>
        </p:spPr>
        <p:txBody>
          <a:bodyPr anchor="t" rtlCol="false" tIns="0" lIns="0" bIns="0" rIns="0">
            <a:spAutoFit/>
          </a:bodyPr>
          <a:lstStyle/>
          <a:p>
            <a:pPr algn="l">
              <a:lnSpc>
                <a:spcPts val="3079"/>
              </a:lnSpc>
            </a:pPr>
            <a:r>
              <a:rPr lang="en-US" b="true" sz="2199">
                <a:solidFill>
                  <a:srgbClr val="5AC65E"/>
                </a:solidFill>
                <a:latin typeface="Open Sans Bold"/>
                <a:ea typeface="Open Sans Bold"/>
                <a:cs typeface="Open Sans Bold"/>
                <a:sym typeface="Open Sans Bold"/>
              </a:rPr>
              <a:t>Image Recognition</a:t>
            </a:r>
          </a:p>
        </p:txBody>
      </p:sp>
      <p:sp>
        <p:nvSpPr>
          <p:cNvPr name="TextBox 12" id="12"/>
          <p:cNvSpPr txBox="true"/>
          <p:nvPr/>
        </p:nvSpPr>
        <p:spPr>
          <a:xfrm rot="0">
            <a:off x="13697779" y="6980139"/>
            <a:ext cx="1364875" cy="384648"/>
          </a:xfrm>
          <a:prstGeom prst="rect">
            <a:avLst/>
          </a:prstGeom>
        </p:spPr>
        <p:txBody>
          <a:bodyPr anchor="t" rtlCol="false" tIns="0" lIns="0" bIns="0" rIns="0">
            <a:spAutoFit/>
          </a:bodyPr>
          <a:lstStyle/>
          <a:p>
            <a:pPr algn="l">
              <a:lnSpc>
                <a:spcPts val="3079"/>
              </a:lnSpc>
            </a:pPr>
            <a:r>
              <a:rPr lang="en-US" b="true" sz="2199">
                <a:solidFill>
                  <a:srgbClr val="5AC65E"/>
                </a:solidFill>
                <a:latin typeface="Open Sans Bold"/>
                <a:ea typeface="Open Sans Bold"/>
                <a:cs typeface="Open Sans Bold"/>
                <a:sym typeface="Open Sans Bold"/>
              </a:rPr>
              <a:t>Diagnosis</a:t>
            </a:r>
          </a:p>
        </p:txBody>
      </p:sp>
      <p:sp>
        <p:nvSpPr>
          <p:cNvPr name="TextBox 13" id="13"/>
          <p:cNvSpPr txBox="true"/>
          <p:nvPr/>
        </p:nvSpPr>
        <p:spPr>
          <a:xfrm rot="0">
            <a:off x="13697779" y="3921976"/>
            <a:ext cx="2649874" cy="384648"/>
          </a:xfrm>
          <a:prstGeom prst="rect">
            <a:avLst/>
          </a:prstGeom>
        </p:spPr>
        <p:txBody>
          <a:bodyPr anchor="t" rtlCol="false" tIns="0" lIns="0" bIns="0" rIns="0">
            <a:spAutoFit/>
          </a:bodyPr>
          <a:lstStyle/>
          <a:p>
            <a:pPr algn="l">
              <a:lnSpc>
                <a:spcPts val="3079"/>
              </a:lnSpc>
            </a:pPr>
            <a:r>
              <a:rPr lang="en-US" b="true" sz="2199">
                <a:solidFill>
                  <a:srgbClr val="5AC65E"/>
                </a:solidFill>
                <a:latin typeface="Open Sans Bold"/>
                <a:ea typeface="Open Sans Bold"/>
                <a:cs typeface="Open Sans Bold"/>
                <a:sym typeface="Open Sans Bold"/>
              </a:rPr>
              <a:t>Feature Extraction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11812238" y="1242308"/>
            <a:ext cx="6475762" cy="8610600"/>
          </a:xfrm>
          <a:custGeom>
            <a:avLst/>
            <a:gdLst/>
            <a:ahLst/>
            <a:cxnLst/>
            <a:rect r="r" b="b" t="t" l="l"/>
            <a:pathLst>
              <a:path h="8610600" w="6475762">
                <a:moveTo>
                  <a:pt x="0" y="0"/>
                </a:moveTo>
                <a:lnTo>
                  <a:pt x="6475762" y="0"/>
                </a:lnTo>
                <a:lnTo>
                  <a:pt x="6475762" y="8610600"/>
                </a:lnTo>
                <a:lnTo>
                  <a:pt x="0" y="8610600"/>
                </a:lnTo>
                <a:lnTo>
                  <a:pt x="0" y="0"/>
                </a:lnTo>
                <a:close/>
              </a:path>
            </a:pathLst>
          </a:custGeom>
          <a:blipFill>
            <a:blip r:embed="rId2"/>
            <a:stretch>
              <a:fillRect l="-67118" t="0" r="-69691" b="0"/>
            </a:stretch>
          </a:blipFill>
        </p:spPr>
      </p:sp>
      <p:sp>
        <p:nvSpPr>
          <p:cNvPr name="TextBox 5" id="5"/>
          <p:cNvSpPr txBox="true"/>
          <p:nvPr/>
        </p:nvSpPr>
        <p:spPr>
          <a:xfrm rot="0">
            <a:off x="660597" y="1979714"/>
            <a:ext cx="11140802" cy="7787697"/>
          </a:xfrm>
          <a:prstGeom prst="rect">
            <a:avLst/>
          </a:prstGeom>
        </p:spPr>
        <p:txBody>
          <a:bodyPr anchor="t" rtlCol="false" tIns="0" lIns="0" bIns="0" rIns="0">
            <a:spAutoFit/>
          </a:bodyPr>
          <a:lstStyle/>
          <a:p>
            <a:pPr algn="l">
              <a:lnSpc>
                <a:spcPts val="4123"/>
              </a:lnSpc>
            </a:pPr>
            <a:r>
              <a:rPr lang="en-US" sz="2999">
                <a:solidFill>
                  <a:srgbClr val="FFFFFF"/>
                </a:solidFill>
                <a:latin typeface="Open Sans"/>
                <a:ea typeface="Open Sans"/>
                <a:cs typeface="Open Sans"/>
                <a:sym typeface="Open Sans"/>
              </a:rPr>
              <a:t>We chose a suitable deep learning architecture, CNN, accounting for the size and complexity of the plant disease dataset.</a:t>
            </a:r>
          </a:p>
          <a:p>
            <a:pPr algn="l">
              <a:lnSpc>
                <a:spcPts val="7498"/>
              </a:lnSpc>
            </a:pPr>
            <a:r>
              <a:rPr lang="en-US" sz="2999">
                <a:solidFill>
                  <a:srgbClr val="FFFFFF"/>
                </a:solidFill>
                <a:latin typeface="Open Sans"/>
                <a:ea typeface="Open Sans"/>
                <a:cs typeface="Open Sans"/>
                <a:sym typeface="Open Sans"/>
              </a:rPr>
              <a:t>We trained our model to automatically extract the most</a:t>
            </a:r>
          </a:p>
          <a:p>
            <a:pPr algn="l">
              <a:lnSpc>
                <a:spcPts val="1499"/>
              </a:lnSpc>
            </a:pPr>
            <a:r>
              <a:rPr lang="en-US" sz="2999">
                <a:solidFill>
                  <a:srgbClr val="FFFFFF"/>
                </a:solidFill>
                <a:latin typeface="Open Sans"/>
                <a:ea typeface="Open Sans"/>
                <a:cs typeface="Open Sans"/>
                <a:sym typeface="Open Sans"/>
              </a:rPr>
              <a:t>relevant features from the plant images, ensuring accurate</a:t>
            </a:r>
          </a:p>
          <a:p>
            <a:pPr algn="l">
              <a:lnSpc>
                <a:spcPts val="6751"/>
              </a:lnSpc>
            </a:pPr>
            <a:r>
              <a:rPr lang="en-US" sz="2999">
                <a:solidFill>
                  <a:srgbClr val="FFFFFF"/>
                </a:solidFill>
                <a:latin typeface="Open Sans"/>
                <a:ea typeface="Open Sans"/>
                <a:cs typeface="Open Sans"/>
                <a:sym typeface="Open Sans"/>
              </a:rPr>
              <a:t>disease detection.</a:t>
            </a:r>
          </a:p>
          <a:p>
            <a:pPr algn="l">
              <a:lnSpc>
                <a:spcPts val="5848"/>
              </a:lnSpc>
            </a:pPr>
            <a:r>
              <a:rPr lang="en-US" sz="2999">
                <a:solidFill>
                  <a:srgbClr val="FFFFFF"/>
                </a:solidFill>
                <a:latin typeface="Open Sans"/>
                <a:ea typeface="Open Sans"/>
                <a:cs typeface="Open Sans"/>
                <a:sym typeface="Open Sans"/>
              </a:rPr>
              <a:t>We iteratively fed the model with training data, allowing it to</a:t>
            </a:r>
          </a:p>
          <a:p>
            <a:pPr algn="l">
              <a:lnSpc>
                <a:spcPts val="2399"/>
              </a:lnSpc>
            </a:pPr>
            <a:r>
              <a:rPr lang="en-US" sz="2999">
                <a:solidFill>
                  <a:srgbClr val="FFFFFF"/>
                </a:solidFill>
                <a:latin typeface="Open Sans"/>
                <a:ea typeface="Open Sans"/>
                <a:cs typeface="Open Sans"/>
                <a:sym typeface="Open Sans"/>
              </a:rPr>
              <a:t>learn and identify patterns and relationships between various</a:t>
            </a:r>
          </a:p>
          <a:p>
            <a:pPr algn="l">
              <a:lnSpc>
                <a:spcPts val="5848"/>
              </a:lnSpc>
            </a:pPr>
            <a:r>
              <a:rPr lang="en-US" sz="2999">
                <a:solidFill>
                  <a:srgbClr val="FFFFFF"/>
                </a:solidFill>
                <a:latin typeface="Open Sans"/>
                <a:ea typeface="Open Sans"/>
                <a:cs typeface="Open Sans"/>
                <a:sym typeface="Open Sans"/>
              </a:rPr>
              <a:t>plant diseases.</a:t>
            </a:r>
          </a:p>
          <a:p>
            <a:pPr algn="l">
              <a:lnSpc>
                <a:spcPts val="7498"/>
              </a:lnSpc>
            </a:pPr>
            <a:r>
              <a:rPr lang="en-US" sz="2999">
                <a:solidFill>
                  <a:srgbClr val="FFFFFF"/>
                </a:solidFill>
                <a:latin typeface="Open Sans"/>
                <a:ea typeface="Open Sans"/>
                <a:cs typeface="Open Sans"/>
                <a:sym typeface="Open Sans"/>
              </a:rPr>
              <a:t>We evaluated the model's performance on a separate</a:t>
            </a:r>
          </a:p>
          <a:p>
            <a:pPr algn="l">
              <a:lnSpc>
                <a:spcPts val="1499"/>
              </a:lnSpc>
            </a:pPr>
            <a:r>
              <a:rPr lang="en-US" sz="2999">
                <a:solidFill>
                  <a:srgbClr val="FFFFFF"/>
                </a:solidFill>
                <a:latin typeface="Open Sans"/>
                <a:ea typeface="Open Sans"/>
                <a:cs typeface="Open Sans"/>
                <a:sym typeface="Open Sans"/>
              </a:rPr>
              <a:t>validation set to monitor accuracy and prevent overfitting</a:t>
            </a:r>
          </a:p>
          <a:p>
            <a:pPr algn="l">
              <a:lnSpc>
                <a:spcPts val="6751"/>
              </a:lnSpc>
            </a:pPr>
            <a:r>
              <a:rPr lang="en-US" sz="2999">
                <a:solidFill>
                  <a:srgbClr val="FFFFFF"/>
                </a:solidFill>
                <a:latin typeface="Open Sans"/>
                <a:ea typeface="Open Sans"/>
                <a:cs typeface="Open Sans"/>
                <a:sym typeface="Open Sans"/>
              </a:rPr>
              <a:t>during the training process, and achieved accuracy levels of</a:t>
            </a:r>
          </a:p>
          <a:p>
            <a:pPr algn="l">
              <a:lnSpc>
                <a:spcPts val="1499"/>
              </a:lnSpc>
            </a:pPr>
            <a:r>
              <a:rPr lang="en-US" sz="2999">
                <a:solidFill>
                  <a:srgbClr val="FFFFFF"/>
                </a:solidFill>
                <a:latin typeface="Open Sans"/>
                <a:ea typeface="Open Sans"/>
                <a:cs typeface="Open Sans"/>
                <a:sym typeface="Open Sans"/>
              </a:rPr>
              <a:t>over 90%.</a:t>
            </a:r>
          </a:p>
        </p:txBody>
      </p:sp>
      <p:sp>
        <p:nvSpPr>
          <p:cNvPr name="TextBox 6" id="6"/>
          <p:cNvSpPr txBox="true"/>
          <p:nvPr/>
        </p:nvSpPr>
        <p:spPr>
          <a:xfrm rot="0">
            <a:off x="1028700" y="613153"/>
            <a:ext cx="7988075"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MODEL DEVELOPMENT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59300" y="578806"/>
            <a:ext cx="1028462" cy="127311"/>
            <a:chOff x="0" y="0"/>
            <a:chExt cx="1028459" cy="127318"/>
          </a:xfrm>
        </p:grpSpPr>
        <p:sp>
          <p:nvSpPr>
            <p:cNvPr name="Freeform 3" id="3"/>
            <p:cNvSpPr/>
            <p:nvPr/>
          </p:nvSpPr>
          <p:spPr>
            <a:xfrm flipH="false" flipV="false" rot="0">
              <a:off x="0" y="0"/>
              <a:ext cx="1028446" cy="127254"/>
            </a:xfrm>
            <a:custGeom>
              <a:avLst/>
              <a:gdLst/>
              <a:ahLst/>
              <a:cxnLst/>
              <a:rect r="r" b="b" t="t" l="l"/>
              <a:pathLst>
                <a:path h="127254" w="1028446">
                  <a:moveTo>
                    <a:pt x="0" y="0"/>
                  </a:moveTo>
                  <a:lnTo>
                    <a:pt x="1028446" y="0"/>
                  </a:lnTo>
                  <a:lnTo>
                    <a:pt x="1028446" y="127254"/>
                  </a:lnTo>
                  <a:lnTo>
                    <a:pt x="0" y="127254"/>
                  </a:lnTo>
                  <a:close/>
                </a:path>
              </a:pathLst>
            </a:custGeom>
            <a:solidFill>
              <a:srgbClr val="5AC65E"/>
            </a:solidFill>
          </p:spPr>
        </p:sp>
      </p:grpSp>
      <p:sp>
        <p:nvSpPr>
          <p:cNvPr name="Freeform 4" id="4"/>
          <p:cNvSpPr/>
          <p:nvPr/>
        </p:nvSpPr>
        <p:spPr>
          <a:xfrm flipH="false" flipV="false" rot="0">
            <a:off x="307410" y="1401223"/>
            <a:ext cx="11296650" cy="4152900"/>
          </a:xfrm>
          <a:custGeom>
            <a:avLst/>
            <a:gdLst/>
            <a:ahLst/>
            <a:cxnLst/>
            <a:rect r="r" b="b" t="t" l="l"/>
            <a:pathLst>
              <a:path h="4152900" w="11296650">
                <a:moveTo>
                  <a:pt x="0" y="0"/>
                </a:moveTo>
                <a:lnTo>
                  <a:pt x="11296650" y="0"/>
                </a:lnTo>
                <a:lnTo>
                  <a:pt x="11296650" y="4152900"/>
                </a:lnTo>
                <a:lnTo>
                  <a:pt x="0" y="4152900"/>
                </a:lnTo>
                <a:lnTo>
                  <a:pt x="0" y="0"/>
                </a:lnTo>
                <a:close/>
              </a:path>
            </a:pathLst>
          </a:custGeom>
          <a:blipFill>
            <a:blip r:embed="rId2"/>
            <a:stretch>
              <a:fillRect l="0" t="0" r="0" b="0"/>
            </a:stretch>
          </a:blipFill>
        </p:spPr>
      </p:sp>
      <p:sp>
        <p:nvSpPr>
          <p:cNvPr name="Freeform 5" id="5"/>
          <p:cNvSpPr/>
          <p:nvPr/>
        </p:nvSpPr>
        <p:spPr>
          <a:xfrm flipH="false" flipV="false" rot="0">
            <a:off x="6472390" y="5840216"/>
            <a:ext cx="11296650" cy="4219575"/>
          </a:xfrm>
          <a:custGeom>
            <a:avLst/>
            <a:gdLst/>
            <a:ahLst/>
            <a:cxnLst/>
            <a:rect r="r" b="b" t="t" l="l"/>
            <a:pathLst>
              <a:path h="4219575" w="11296650">
                <a:moveTo>
                  <a:pt x="0" y="0"/>
                </a:moveTo>
                <a:lnTo>
                  <a:pt x="11296650" y="0"/>
                </a:lnTo>
                <a:lnTo>
                  <a:pt x="11296650" y="4219575"/>
                </a:lnTo>
                <a:lnTo>
                  <a:pt x="0" y="4219575"/>
                </a:lnTo>
                <a:lnTo>
                  <a:pt x="0" y="0"/>
                </a:lnTo>
                <a:close/>
              </a:path>
            </a:pathLst>
          </a:custGeom>
          <a:blipFill>
            <a:blip r:embed="rId3"/>
            <a:stretch>
              <a:fillRect l="0" t="0" r="0" b="0"/>
            </a:stretch>
          </a:blipFill>
        </p:spPr>
      </p:sp>
      <p:sp>
        <p:nvSpPr>
          <p:cNvPr name="TextBox 6" id="6"/>
          <p:cNvSpPr txBox="true"/>
          <p:nvPr/>
        </p:nvSpPr>
        <p:spPr>
          <a:xfrm rot="0">
            <a:off x="6175972" y="263747"/>
            <a:ext cx="6054747"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MODEL 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201B"/>
        </a:solidFill>
      </p:bgPr>
    </p:bg>
    <p:spTree>
      <p:nvGrpSpPr>
        <p:cNvPr id="1" name=""/>
        <p:cNvGrpSpPr/>
        <p:nvPr/>
      </p:nvGrpSpPr>
      <p:grpSpPr>
        <a:xfrm>
          <a:off x="0" y="0"/>
          <a:ext cx="0" cy="0"/>
          <a:chOff x="0" y="0"/>
          <a:chExt cx="0" cy="0"/>
        </a:xfrm>
      </p:grpSpPr>
      <p:sp>
        <p:nvSpPr>
          <p:cNvPr name="Freeform 2" id="2"/>
          <p:cNvSpPr/>
          <p:nvPr/>
        </p:nvSpPr>
        <p:spPr>
          <a:xfrm flipH="false" flipV="false" rot="0">
            <a:off x="10525763" y="2141210"/>
            <a:ext cx="7762237" cy="6505575"/>
          </a:xfrm>
          <a:custGeom>
            <a:avLst/>
            <a:gdLst/>
            <a:ahLst/>
            <a:cxnLst/>
            <a:rect r="r" b="b" t="t" l="l"/>
            <a:pathLst>
              <a:path h="6505575" w="7762237">
                <a:moveTo>
                  <a:pt x="0" y="0"/>
                </a:moveTo>
                <a:lnTo>
                  <a:pt x="7762237" y="0"/>
                </a:lnTo>
                <a:lnTo>
                  <a:pt x="7762237" y="6505575"/>
                </a:lnTo>
                <a:lnTo>
                  <a:pt x="0" y="6505575"/>
                </a:lnTo>
                <a:lnTo>
                  <a:pt x="0" y="0"/>
                </a:lnTo>
                <a:close/>
              </a:path>
            </a:pathLst>
          </a:custGeom>
          <a:blipFill>
            <a:blip r:embed="rId2"/>
            <a:stretch>
              <a:fillRect l="0" t="0" r="-54123" b="-3074"/>
            </a:stretch>
          </a:blipFill>
        </p:spPr>
      </p:sp>
      <p:sp>
        <p:nvSpPr>
          <p:cNvPr name="TextBox 3" id="3"/>
          <p:cNvSpPr txBox="true"/>
          <p:nvPr/>
        </p:nvSpPr>
        <p:spPr>
          <a:xfrm rot="0">
            <a:off x="391382" y="2478653"/>
            <a:ext cx="10032397" cy="1422692"/>
          </a:xfrm>
          <a:prstGeom prst="rect">
            <a:avLst/>
          </a:prstGeom>
        </p:spPr>
        <p:txBody>
          <a:bodyPr anchor="t" rtlCol="false" tIns="0" lIns="0" bIns="0" rIns="0">
            <a:spAutoFit/>
          </a:bodyPr>
          <a:lstStyle/>
          <a:p>
            <a:pPr algn="ctr">
              <a:lnSpc>
                <a:spcPts val="3711"/>
              </a:lnSpc>
            </a:pPr>
            <a:r>
              <a:rPr lang="en-US" sz="2685">
                <a:solidFill>
                  <a:srgbClr val="FFFFFF"/>
                </a:solidFill>
                <a:latin typeface="Canva Sans"/>
                <a:ea typeface="Canva Sans"/>
                <a:cs typeface="Canva Sans"/>
                <a:sym typeface="Canva Sans"/>
              </a:rPr>
              <a:t>For validation and testing, we used cross-validation to ensure the model’s accuracy across multiple plant diseases, improving its generalizability. </a:t>
            </a:r>
          </a:p>
        </p:txBody>
      </p:sp>
      <p:sp>
        <p:nvSpPr>
          <p:cNvPr name="TextBox 4" id="4"/>
          <p:cNvSpPr txBox="true"/>
          <p:nvPr/>
        </p:nvSpPr>
        <p:spPr>
          <a:xfrm rot="0">
            <a:off x="371608" y="4363631"/>
            <a:ext cx="10072487" cy="1422692"/>
          </a:xfrm>
          <a:prstGeom prst="rect">
            <a:avLst/>
          </a:prstGeom>
        </p:spPr>
        <p:txBody>
          <a:bodyPr anchor="t" rtlCol="false" tIns="0" lIns="0" bIns="0" rIns="0">
            <a:spAutoFit/>
          </a:bodyPr>
          <a:lstStyle/>
          <a:p>
            <a:pPr algn="ctr">
              <a:lnSpc>
                <a:spcPts val="3711"/>
              </a:lnSpc>
            </a:pPr>
            <a:r>
              <a:rPr lang="en-US" sz="2685">
                <a:solidFill>
                  <a:srgbClr val="FFFFFF"/>
                </a:solidFill>
                <a:latin typeface="Canva Sans"/>
                <a:ea typeface="Canva Sans"/>
                <a:cs typeface="Canva Sans"/>
                <a:sym typeface="Canva Sans"/>
              </a:rPr>
              <a:t>To simulate real farmer interactions, we conducted tests within Streamlit, uploading images from various devices and in diverse conditions to assess the model's robustness.</a:t>
            </a:r>
          </a:p>
        </p:txBody>
      </p:sp>
      <p:sp>
        <p:nvSpPr>
          <p:cNvPr name="TextBox 5" id="5"/>
          <p:cNvSpPr txBox="true"/>
          <p:nvPr/>
        </p:nvSpPr>
        <p:spPr>
          <a:xfrm rot="0">
            <a:off x="724833" y="6248610"/>
            <a:ext cx="9352178" cy="2365181"/>
          </a:xfrm>
          <a:prstGeom prst="rect">
            <a:avLst/>
          </a:prstGeom>
        </p:spPr>
        <p:txBody>
          <a:bodyPr anchor="t" rtlCol="false" tIns="0" lIns="0" bIns="0" rIns="0">
            <a:spAutoFit/>
          </a:bodyPr>
          <a:lstStyle/>
          <a:p>
            <a:pPr algn="ctr">
              <a:lnSpc>
                <a:spcPts val="3711"/>
              </a:lnSpc>
            </a:pPr>
            <a:r>
              <a:rPr lang="en-US" sz="2685">
                <a:solidFill>
                  <a:srgbClr val="FFFFFF"/>
                </a:solidFill>
                <a:latin typeface="Canva Sans"/>
                <a:ea typeface="Canva Sans"/>
                <a:cs typeface="Canva Sans"/>
                <a:sym typeface="Canva Sans"/>
              </a:rPr>
              <a:t> We will continue to collect user feedback via an in-app form, allowing us to refine both the model and interface based on real-world usage, enhancing accuracy and ensuring a user-friendly experience tailored to farmers' needs.</a:t>
            </a:r>
          </a:p>
        </p:txBody>
      </p:sp>
      <p:sp>
        <p:nvSpPr>
          <p:cNvPr name="TextBox 6" id="6"/>
          <p:cNvSpPr txBox="true"/>
          <p:nvPr/>
        </p:nvSpPr>
        <p:spPr>
          <a:xfrm rot="0">
            <a:off x="1692592" y="935736"/>
            <a:ext cx="8021136" cy="860650"/>
          </a:xfrm>
          <a:prstGeom prst="rect">
            <a:avLst/>
          </a:prstGeom>
        </p:spPr>
        <p:txBody>
          <a:bodyPr anchor="t" rtlCol="false" tIns="0" lIns="0" bIns="0" rIns="0">
            <a:spAutoFit/>
          </a:bodyPr>
          <a:lstStyle/>
          <a:p>
            <a:pPr algn="l">
              <a:lnSpc>
                <a:spcPts val="7003"/>
              </a:lnSpc>
            </a:pPr>
            <a:r>
              <a:rPr lang="en-US" b="true" sz="5002">
                <a:solidFill>
                  <a:srgbClr val="5AC65E"/>
                </a:solidFill>
                <a:latin typeface="Montserrat Bold"/>
                <a:ea typeface="Montserrat Bold"/>
                <a:cs typeface="Montserrat Bold"/>
                <a:sym typeface="Montserrat Bold"/>
              </a:rPr>
              <a:t>VALIDATION &amp;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DAGVJ2YbVhc</dc:identifier>
  <dcterms:modified xsi:type="dcterms:W3CDTF">2011-08-01T06:04:30Z</dcterms:modified>
  <cp:revision>1</cp:revision>
  <dc:title>Plant Patrol Slide Presentation.pdf</dc:title>
</cp:coreProperties>
</file>